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9"/>
  </p:notesMasterIdLst>
  <p:handoutMasterIdLst>
    <p:handoutMasterId r:id="rId30"/>
  </p:handoutMasterIdLst>
  <p:sldIdLst>
    <p:sldId id="257" r:id="rId5"/>
    <p:sldId id="389" r:id="rId6"/>
    <p:sldId id="317" r:id="rId7"/>
    <p:sldId id="277" r:id="rId8"/>
    <p:sldId id="281" r:id="rId9"/>
    <p:sldId id="393" r:id="rId10"/>
    <p:sldId id="394" r:id="rId11"/>
    <p:sldId id="395" r:id="rId12"/>
    <p:sldId id="396" r:id="rId13"/>
    <p:sldId id="399" r:id="rId14"/>
    <p:sldId id="398" r:id="rId15"/>
    <p:sldId id="397" r:id="rId16"/>
    <p:sldId id="400" r:id="rId17"/>
    <p:sldId id="401" r:id="rId18"/>
    <p:sldId id="402" r:id="rId19"/>
    <p:sldId id="403" r:id="rId20"/>
    <p:sldId id="404" r:id="rId21"/>
    <p:sldId id="405" r:id="rId22"/>
    <p:sldId id="406" r:id="rId23"/>
    <p:sldId id="278" r:id="rId24"/>
    <p:sldId id="279" r:id="rId25"/>
    <p:sldId id="407" r:id="rId26"/>
    <p:sldId id="408" r:id="rId27"/>
    <p:sldId id="3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19216-AE46-4ACE-A584-1FDE2B5468FB}" v="22" dt="2023-05-18T06:04:52.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p:scale>
          <a:sx n="70" d="100"/>
          <a:sy n="70" d="100"/>
        </p:scale>
        <p:origin x="32" y="3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anambi Wakyiku" userId="eaa86f24-f2f6-4525-a3e9-73696fc00eeb" providerId="ADAL" clId="{F5E19216-AE46-4ACE-A584-1FDE2B5468FB}"/>
    <pc:docChg chg="undo custSel addSld delSld modSld">
      <pc:chgData name="David Nanambi Wakyiku" userId="eaa86f24-f2f6-4525-a3e9-73696fc00eeb" providerId="ADAL" clId="{F5E19216-AE46-4ACE-A584-1FDE2B5468FB}" dt="2023-05-18T06:05:43.370" v="3263" actId="20577"/>
      <pc:docMkLst>
        <pc:docMk/>
      </pc:docMkLst>
      <pc:sldChg chg="addSp delSp modSp mod">
        <pc:chgData name="David Nanambi Wakyiku" userId="eaa86f24-f2f6-4525-a3e9-73696fc00eeb" providerId="ADAL" clId="{F5E19216-AE46-4ACE-A584-1FDE2B5468FB}" dt="2023-05-18T00:51:11.297" v="3189" actId="20577"/>
        <pc:sldMkLst>
          <pc:docMk/>
          <pc:sldMk cId="752814286" sldId="257"/>
        </pc:sldMkLst>
        <pc:spChg chg="add del mod">
          <ac:chgData name="David Nanambi Wakyiku" userId="eaa86f24-f2f6-4525-a3e9-73696fc00eeb" providerId="ADAL" clId="{F5E19216-AE46-4ACE-A584-1FDE2B5468FB}" dt="2023-05-18T00:51:11.297" v="3189" actId="20577"/>
          <ac:spMkLst>
            <pc:docMk/>
            <pc:sldMk cId="752814286" sldId="257"/>
            <ac:spMk id="2" creationId="{286E938C-9D94-4B05-979A-D39FFC457291}"/>
          </ac:spMkLst>
        </pc:spChg>
        <pc:spChg chg="del mod">
          <ac:chgData name="David Nanambi Wakyiku" userId="eaa86f24-f2f6-4525-a3e9-73696fc00eeb" providerId="ADAL" clId="{F5E19216-AE46-4ACE-A584-1FDE2B5468FB}" dt="2023-05-18T00:17:24.705" v="2067" actId="478"/>
          <ac:spMkLst>
            <pc:docMk/>
            <pc:sldMk cId="752814286" sldId="257"/>
            <ac:spMk id="3" creationId="{D9A11267-FC52-4990-8D98-010AFABA5544}"/>
          </ac:spMkLst>
        </pc:spChg>
        <pc:spChg chg="add del mod">
          <ac:chgData name="David Nanambi Wakyiku" userId="eaa86f24-f2f6-4525-a3e9-73696fc00eeb" providerId="ADAL" clId="{F5E19216-AE46-4ACE-A584-1FDE2B5468FB}" dt="2023-05-18T00:17:40.186" v="2071" actId="478"/>
          <ac:spMkLst>
            <pc:docMk/>
            <pc:sldMk cId="752814286" sldId="257"/>
            <ac:spMk id="5" creationId="{30561154-C802-E89F-30A5-CF42B6AF190D}"/>
          </ac:spMkLst>
        </pc:spChg>
        <pc:spChg chg="add del mod">
          <ac:chgData name="David Nanambi Wakyiku" userId="eaa86f24-f2f6-4525-a3e9-73696fc00eeb" providerId="ADAL" clId="{F5E19216-AE46-4ACE-A584-1FDE2B5468FB}" dt="2023-05-18T00:17:33.159" v="2069" actId="478"/>
          <ac:spMkLst>
            <pc:docMk/>
            <pc:sldMk cId="752814286" sldId="257"/>
            <ac:spMk id="7" creationId="{9084C350-E490-C79B-BA47-CA3AC9AE353D}"/>
          </ac:spMkLst>
        </pc:spChg>
      </pc:sldChg>
      <pc:sldChg chg="del">
        <pc:chgData name="David Nanambi Wakyiku" userId="eaa86f24-f2f6-4525-a3e9-73696fc00eeb" providerId="ADAL" clId="{F5E19216-AE46-4ACE-A584-1FDE2B5468FB}" dt="2023-05-18T00:08:54.734" v="1838" actId="2696"/>
        <pc:sldMkLst>
          <pc:docMk/>
          <pc:sldMk cId="2979876663" sldId="268"/>
        </pc:sldMkLst>
      </pc:sldChg>
      <pc:sldChg chg="del">
        <pc:chgData name="David Nanambi Wakyiku" userId="eaa86f24-f2f6-4525-a3e9-73696fc00eeb" providerId="ADAL" clId="{F5E19216-AE46-4ACE-A584-1FDE2B5468FB}" dt="2023-05-18T00:01:06.408" v="1371" actId="2696"/>
        <pc:sldMkLst>
          <pc:docMk/>
          <pc:sldMk cId="3891345585" sldId="270"/>
        </pc:sldMkLst>
      </pc:sldChg>
      <pc:sldChg chg="del">
        <pc:chgData name="David Nanambi Wakyiku" userId="eaa86f24-f2f6-4525-a3e9-73696fc00eeb" providerId="ADAL" clId="{F5E19216-AE46-4ACE-A584-1FDE2B5468FB}" dt="2023-05-18T00:01:10.824" v="1372" actId="2696"/>
        <pc:sldMkLst>
          <pc:docMk/>
          <pc:sldMk cId="2624630061" sldId="272"/>
        </pc:sldMkLst>
      </pc:sldChg>
      <pc:sldChg chg="delSp mod">
        <pc:chgData name="David Nanambi Wakyiku" userId="eaa86f24-f2f6-4525-a3e9-73696fc00eeb" providerId="ADAL" clId="{F5E19216-AE46-4ACE-A584-1FDE2B5468FB}" dt="2023-05-18T00:10:32.921" v="1918" actId="478"/>
        <pc:sldMkLst>
          <pc:docMk/>
          <pc:sldMk cId="3740286033" sldId="277"/>
        </pc:sldMkLst>
        <pc:spChg chg="del">
          <ac:chgData name="David Nanambi Wakyiku" userId="eaa86f24-f2f6-4525-a3e9-73696fc00eeb" providerId="ADAL" clId="{F5E19216-AE46-4ACE-A584-1FDE2B5468FB}" dt="2023-05-18T00:10:30.795" v="1917" actId="478"/>
          <ac:spMkLst>
            <pc:docMk/>
            <pc:sldMk cId="3740286033" sldId="277"/>
            <ac:spMk id="4" creationId="{E39EF484-38C8-4EDC-ACF5-695CFB216839}"/>
          </ac:spMkLst>
        </pc:spChg>
        <pc:spChg chg="del">
          <ac:chgData name="David Nanambi Wakyiku" userId="eaa86f24-f2f6-4525-a3e9-73696fc00eeb" providerId="ADAL" clId="{F5E19216-AE46-4ACE-A584-1FDE2B5468FB}" dt="2023-05-18T00:10:32.921" v="1918" actId="478"/>
          <ac:spMkLst>
            <pc:docMk/>
            <pc:sldMk cId="3740286033" sldId="277"/>
            <ac:spMk id="5" creationId="{AFD183D7-B16E-4A9D-BC4B-D1EC347BF97E}"/>
          </ac:spMkLst>
        </pc:spChg>
      </pc:sldChg>
      <pc:sldChg chg="addSp delSp modSp mod setBg addAnim">
        <pc:chgData name="David Nanambi Wakyiku" userId="eaa86f24-f2f6-4525-a3e9-73696fc00eeb" providerId="ADAL" clId="{F5E19216-AE46-4ACE-A584-1FDE2B5468FB}" dt="2023-05-18T00:08:34.721" v="1836" actId="1076"/>
        <pc:sldMkLst>
          <pc:docMk/>
          <pc:sldMk cId="2496947791" sldId="278"/>
        </pc:sldMkLst>
        <pc:spChg chg="mod">
          <ac:chgData name="David Nanambi Wakyiku" userId="eaa86f24-f2f6-4525-a3e9-73696fc00eeb" providerId="ADAL" clId="{F5E19216-AE46-4ACE-A584-1FDE2B5468FB}" dt="2023-05-17T23:22:55.210" v="386" actId="26606"/>
          <ac:spMkLst>
            <pc:docMk/>
            <pc:sldMk cId="2496947791" sldId="278"/>
            <ac:spMk id="2" creationId="{FCB102D8-1D22-4940-AF19-07CF3A0DC5F4}"/>
          </ac:spMkLst>
        </pc:spChg>
        <pc:spChg chg="add del mod">
          <ac:chgData name="David Nanambi Wakyiku" userId="eaa86f24-f2f6-4525-a3e9-73696fc00eeb" providerId="ADAL" clId="{F5E19216-AE46-4ACE-A584-1FDE2B5468FB}" dt="2023-05-17T23:14:51.285" v="303" actId="478"/>
          <ac:spMkLst>
            <pc:docMk/>
            <pc:sldMk cId="2496947791" sldId="278"/>
            <ac:spMk id="4" creationId="{06113BE9-2CB6-CC4B-7AB4-3C79231B7B38}"/>
          </ac:spMkLst>
        </pc:spChg>
        <pc:spChg chg="del mod">
          <ac:chgData name="David Nanambi Wakyiku" userId="eaa86f24-f2f6-4525-a3e9-73696fc00eeb" providerId="ADAL" clId="{F5E19216-AE46-4ACE-A584-1FDE2B5468FB}" dt="2023-05-17T23:18:18.486" v="306" actId="478"/>
          <ac:spMkLst>
            <pc:docMk/>
            <pc:sldMk cId="2496947791" sldId="278"/>
            <ac:spMk id="14" creationId="{DC738669-5750-45EA-9715-A0041D4C569B}"/>
          </ac:spMkLst>
        </pc:spChg>
        <pc:spChg chg="del">
          <ac:chgData name="David Nanambi Wakyiku" userId="eaa86f24-f2f6-4525-a3e9-73696fc00eeb" providerId="ADAL" clId="{F5E19216-AE46-4ACE-A584-1FDE2B5468FB}" dt="2023-05-17T23:18:24.862" v="307" actId="478"/>
          <ac:spMkLst>
            <pc:docMk/>
            <pc:sldMk cId="2496947791" sldId="278"/>
            <ac:spMk id="15" creationId="{CD05A243-8080-4F6D-8538-65CDDF891BA6}"/>
          </ac:spMkLst>
        </pc:spChg>
        <pc:spChg chg="mod">
          <ac:chgData name="David Nanambi Wakyiku" userId="eaa86f24-f2f6-4525-a3e9-73696fc00eeb" providerId="ADAL" clId="{F5E19216-AE46-4ACE-A584-1FDE2B5468FB}" dt="2023-05-17T23:22:55.210" v="386" actId="26606"/>
          <ac:spMkLst>
            <pc:docMk/>
            <pc:sldMk cId="2496947791" sldId="278"/>
            <ac:spMk id="16" creationId="{3F8A62C8-5437-4C47-AC0F-0605F84CBA57}"/>
          </ac:spMkLst>
        </pc:spChg>
        <pc:spChg chg="add del mod">
          <ac:chgData name="David Nanambi Wakyiku" userId="eaa86f24-f2f6-4525-a3e9-73696fc00eeb" providerId="ADAL" clId="{F5E19216-AE46-4ACE-A584-1FDE2B5468FB}" dt="2023-05-17T23:34:00.062" v="644" actId="478"/>
          <ac:spMkLst>
            <pc:docMk/>
            <pc:sldMk cId="2496947791" sldId="278"/>
            <ac:spMk id="18" creationId="{1E5C40FF-A728-3C74-9A82-1C530E36CF1C}"/>
          </ac:spMkLst>
        </pc:spChg>
        <pc:spChg chg="add">
          <ac:chgData name="David Nanambi Wakyiku" userId="eaa86f24-f2f6-4525-a3e9-73696fc00eeb" providerId="ADAL" clId="{F5E19216-AE46-4ACE-A584-1FDE2B5468FB}" dt="2023-05-17T23:22:55.210" v="386" actId="26606"/>
          <ac:spMkLst>
            <pc:docMk/>
            <pc:sldMk cId="2496947791" sldId="278"/>
            <ac:spMk id="21" creationId="{82184FF4-7029-4ED7-813A-192E60608764}"/>
          </ac:spMkLst>
        </pc:spChg>
        <pc:spChg chg="add">
          <ac:chgData name="David Nanambi Wakyiku" userId="eaa86f24-f2f6-4525-a3e9-73696fc00eeb" providerId="ADAL" clId="{F5E19216-AE46-4ACE-A584-1FDE2B5468FB}" dt="2023-05-17T23:22:55.210" v="386" actId="26606"/>
          <ac:spMkLst>
            <pc:docMk/>
            <pc:sldMk cId="2496947791" sldId="278"/>
            <ac:spMk id="23" creationId="{AAA7AB09-557C-41AD-9113-FF9F68FA1035}"/>
          </ac:spMkLst>
        </pc:spChg>
        <pc:spChg chg="add">
          <ac:chgData name="David Nanambi Wakyiku" userId="eaa86f24-f2f6-4525-a3e9-73696fc00eeb" providerId="ADAL" clId="{F5E19216-AE46-4ACE-A584-1FDE2B5468FB}" dt="2023-05-17T23:22:55.210" v="386" actId="26606"/>
          <ac:spMkLst>
            <pc:docMk/>
            <pc:sldMk cId="2496947791" sldId="278"/>
            <ac:spMk id="25" creationId="{EF99ECAA-1F11-4937-BBA6-51935AB44C9D}"/>
          </ac:spMkLst>
        </pc:spChg>
        <pc:spChg chg="add">
          <ac:chgData name="David Nanambi Wakyiku" userId="eaa86f24-f2f6-4525-a3e9-73696fc00eeb" providerId="ADAL" clId="{F5E19216-AE46-4ACE-A584-1FDE2B5468FB}" dt="2023-05-17T23:22:55.210" v="386" actId="26606"/>
          <ac:spMkLst>
            <pc:docMk/>
            <pc:sldMk cId="2496947791" sldId="278"/>
            <ac:spMk id="33" creationId="{1DB043B4-68C6-45B9-82AC-A5800EADB8DB}"/>
          </ac:spMkLst>
        </pc:spChg>
        <pc:spChg chg="add mod">
          <ac:chgData name="David Nanambi Wakyiku" userId="eaa86f24-f2f6-4525-a3e9-73696fc00eeb" providerId="ADAL" clId="{F5E19216-AE46-4ACE-A584-1FDE2B5468FB}" dt="2023-05-18T00:08:33.249" v="1835" actId="20577"/>
          <ac:spMkLst>
            <pc:docMk/>
            <pc:sldMk cId="2496947791" sldId="278"/>
            <ac:spMk id="34" creationId="{3F407BF0-B732-8BA4-00CD-8B15949F5E67}"/>
          </ac:spMkLst>
        </pc:spChg>
        <pc:spChg chg="add">
          <ac:chgData name="David Nanambi Wakyiku" userId="eaa86f24-f2f6-4525-a3e9-73696fc00eeb" providerId="ADAL" clId="{F5E19216-AE46-4ACE-A584-1FDE2B5468FB}" dt="2023-05-17T23:22:55.210" v="386" actId="26606"/>
          <ac:spMkLst>
            <pc:docMk/>
            <pc:sldMk cId="2496947791" sldId="278"/>
            <ac:spMk id="35" creationId="{AD4EA4DF-0E7C-4098-86F6-7D0ACAEFC0BF}"/>
          </ac:spMkLst>
        </pc:spChg>
        <pc:spChg chg="add mod">
          <ac:chgData name="David Nanambi Wakyiku" userId="eaa86f24-f2f6-4525-a3e9-73696fc00eeb" providerId="ADAL" clId="{F5E19216-AE46-4ACE-A584-1FDE2B5468FB}" dt="2023-05-17T23:50:59.593" v="1110" actId="1076"/>
          <ac:spMkLst>
            <pc:docMk/>
            <pc:sldMk cId="2496947791" sldId="278"/>
            <ac:spMk id="36" creationId="{15119817-3796-590B-7AC5-15CEF3799C37}"/>
          </ac:spMkLst>
        </pc:spChg>
        <pc:spChg chg="add">
          <ac:chgData name="David Nanambi Wakyiku" userId="eaa86f24-f2f6-4525-a3e9-73696fc00eeb" providerId="ADAL" clId="{F5E19216-AE46-4ACE-A584-1FDE2B5468FB}" dt="2023-05-17T23:22:55.210" v="386" actId="26606"/>
          <ac:spMkLst>
            <pc:docMk/>
            <pc:sldMk cId="2496947791" sldId="278"/>
            <ac:spMk id="37" creationId="{FE05BC49-0F00-4C85-9AF5-A0CC5B39C8D2}"/>
          </ac:spMkLst>
        </pc:spChg>
        <pc:grpChg chg="add">
          <ac:chgData name="David Nanambi Wakyiku" userId="eaa86f24-f2f6-4525-a3e9-73696fc00eeb" providerId="ADAL" clId="{F5E19216-AE46-4ACE-A584-1FDE2B5468FB}" dt="2023-05-17T23:22:55.210" v="386" actId="26606"/>
          <ac:grpSpMkLst>
            <pc:docMk/>
            <pc:sldMk cId="2496947791" sldId="278"/>
            <ac:grpSpMk id="27" creationId="{79DE9FAB-6BBA-4CFE-B67D-77B47F01ECA4}"/>
          </ac:grpSpMkLst>
        </pc:grpChg>
        <pc:grpChg chg="add mod">
          <ac:chgData name="David Nanambi Wakyiku" userId="eaa86f24-f2f6-4525-a3e9-73696fc00eeb" providerId="ADAL" clId="{F5E19216-AE46-4ACE-A584-1FDE2B5468FB}" dt="2023-05-17T23:42:43.050" v="975" actId="1076"/>
          <ac:grpSpMkLst>
            <pc:docMk/>
            <pc:sldMk cId="2496947791" sldId="278"/>
            <ac:grpSpMk id="38" creationId="{19A1F047-44B6-41A0-02A6-39C083C826AA}"/>
          </ac:grpSpMkLst>
        </pc:grpChg>
        <pc:grpChg chg="add mod">
          <ac:chgData name="David Nanambi Wakyiku" userId="eaa86f24-f2f6-4525-a3e9-73696fc00eeb" providerId="ADAL" clId="{F5E19216-AE46-4ACE-A584-1FDE2B5468FB}" dt="2023-05-17T23:42:37.776" v="974" actId="1076"/>
          <ac:grpSpMkLst>
            <pc:docMk/>
            <pc:sldMk cId="2496947791" sldId="278"/>
            <ac:grpSpMk id="39" creationId="{4E00DBFF-B8BE-1028-CF4F-81BB81EC016A}"/>
          </ac:grpSpMkLst>
        </pc:grpChg>
        <pc:graphicFrameChg chg="del">
          <ac:chgData name="David Nanambi Wakyiku" userId="eaa86f24-f2f6-4525-a3e9-73696fc00eeb" providerId="ADAL" clId="{F5E19216-AE46-4ACE-A584-1FDE2B5468FB}" dt="2023-05-17T23:14:46.839" v="302" actId="478"/>
          <ac:graphicFrameMkLst>
            <pc:docMk/>
            <pc:sldMk cId="2496947791" sldId="278"/>
            <ac:graphicFrameMk id="13" creationId="{914D6EE3-4782-45C1-A75C-003483879C97}"/>
          </ac:graphicFrameMkLst>
        </pc:graphicFrameChg>
        <pc:picChg chg="add del mod">
          <ac:chgData name="David Nanambi Wakyiku" userId="eaa86f24-f2f6-4525-a3e9-73696fc00eeb" providerId="ADAL" clId="{F5E19216-AE46-4ACE-A584-1FDE2B5468FB}" dt="2023-05-17T23:22:02.840" v="378" actId="478"/>
          <ac:picMkLst>
            <pc:docMk/>
            <pc:sldMk cId="2496947791" sldId="278"/>
            <ac:picMk id="6" creationId="{BF45C12D-CF7B-5194-7AE2-7B480E16245A}"/>
          </ac:picMkLst>
        </pc:picChg>
        <pc:picChg chg="add mod ord">
          <ac:chgData name="David Nanambi Wakyiku" userId="eaa86f24-f2f6-4525-a3e9-73696fc00eeb" providerId="ADAL" clId="{F5E19216-AE46-4ACE-A584-1FDE2B5468FB}" dt="2023-05-18T00:08:34.721" v="1836" actId="1076"/>
          <ac:picMkLst>
            <pc:docMk/>
            <pc:sldMk cId="2496947791" sldId="278"/>
            <ac:picMk id="8" creationId="{CD9644FC-9F2E-9806-E28F-48A4B87A284A}"/>
          </ac:picMkLst>
        </pc:picChg>
        <pc:cxnChg chg="add mod">
          <ac:chgData name="David Nanambi Wakyiku" userId="eaa86f24-f2f6-4525-a3e9-73696fc00eeb" providerId="ADAL" clId="{F5E19216-AE46-4ACE-A584-1FDE2B5468FB}" dt="2023-05-17T23:42:28.191" v="971" actId="1076"/>
          <ac:cxnSpMkLst>
            <pc:docMk/>
            <pc:sldMk cId="2496947791" sldId="278"/>
            <ac:cxnSpMk id="10" creationId="{CBED3EB7-620D-D95F-2F32-B03028CEFB5E}"/>
          </ac:cxnSpMkLst>
        </pc:cxnChg>
        <pc:cxnChg chg="add mod">
          <ac:chgData name="David Nanambi Wakyiku" userId="eaa86f24-f2f6-4525-a3e9-73696fc00eeb" providerId="ADAL" clId="{F5E19216-AE46-4ACE-A584-1FDE2B5468FB}" dt="2023-05-17T23:42:30.509" v="972" actId="1076"/>
          <ac:cxnSpMkLst>
            <pc:docMk/>
            <pc:sldMk cId="2496947791" sldId="278"/>
            <ac:cxnSpMk id="11" creationId="{4EBB4336-3C78-0C16-E790-D15DE335F258}"/>
          </ac:cxnSpMkLst>
        </pc:cxnChg>
        <pc:cxnChg chg="add mod">
          <ac:chgData name="David Nanambi Wakyiku" userId="eaa86f24-f2f6-4525-a3e9-73696fc00eeb" providerId="ADAL" clId="{F5E19216-AE46-4ACE-A584-1FDE2B5468FB}" dt="2023-05-17T23:41:08.724" v="957" actId="164"/>
          <ac:cxnSpMkLst>
            <pc:docMk/>
            <pc:sldMk cId="2496947791" sldId="278"/>
            <ac:cxnSpMk id="12" creationId="{87301881-CFAD-EB4B-93FB-7B735E4F7912}"/>
          </ac:cxnSpMkLst>
        </pc:cxnChg>
        <pc:cxnChg chg="add mod">
          <ac:chgData name="David Nanambi Wakyiku" userId="eaa86f24-f2f6-4525-a3e9-73696fc00eeb" providerId="ADAL" clId="{F5E19216-AE46-4ACE-A584-1FDE2B5468FB}" dt="2023-05-17T23:42:32.346" v="973" actId="1076"/>
          <ac:cxnSpMkLst>
            <pc:docMk/>
            <pc:sldMk cId="2496947791" sldId="278"/>
            <ac:cxnSpMk id="17" creationId="{06C9088F-06FB-84DD-483A-15014565FB8C}"/>
          </ac:cxnSpMkLst>
        </pc:cxnChg>
        <pc:cxnChg chg="add del mod">
          <ac:chgData name="David Nanambi Wakyiku" userId="eaa86f24-f2f6-4525-a3e9-73696fc00eeb" providerId="ADAL" clId="{F5E19216-AE46-4ACE-A584-1FDE2B5468FB}" dt="2023-05-17T23:30:41.823" v="457" actId="478"/>
          <ac:cxnSpMkLst>
            <pc:docMk/>
            <pc:sldMk cId="2496947791" sldId="278"/>
            <ac:cxnSpMk id="20" creationId="{D734CCAF-C7E8-9BBB-C55B-D945061CC651}"/>
          </ac:cxnSpMkLst>
        </pc:cxnChg>
        <pc:cxnChg chg="add mod">
          <ac:chgData name="David Nanambi Wakyiku" userId="eaa86f24-f2f6-4525-a3e9-73696fc00eeb" providerId="ADAL" clId="{F5E19216-AE46-4ACE-A584-1FDE2B5468FB}" dt="2023-05-17T23:40:19.787" v="950" actId="164"/>
          <ac:cxnSpMkLst>
            <pc:docMk/>
            <pc:sldMk cId="2496947791" sldId="278"/>
            <ac:cxnSpMk id="22" creationId="{BDD35ECB-D4C8-55F0-AB13-E182F691AF51}"/>
          </ac:cxnSpMkLst>
        </pc:cxnChg>
        <pc:cxnChg chg="add mod">
          <ac:chgData name="David Nanambi Wakyiku" userId="eaa86f24-f2f6-4525-a3e9-73696fc00eeb" providerId="ADAL" clId="{F5E19216-AE46-4ACE-A584-1FDE2B5468FB}" dt="2023-05-17T23:40:19.787" v="950" actId="164"/>
          <ac:cxnSpMkLst>
            <pc:docMk/>
            <pc:sldMk cId="2496947791" sldId="278"/>
            <ac:cxnSpMk id="24" creationId="{FC364C63-D332-719D-8369-E43A9A6F5614}"/>
          </ac:cxnSpMkLst>
        </pc:cxnChg>
        <pc:cxnChg chg="add mod">
          <ac:chgData name="David Nanambi Wakyiku" userId="eaa86f24-f2f6-4525-a3e9-73696fc00eeb" providerId="ADAL" clId="{F5E19216-AE46-4ACE-A584-1FDE2B5468FB}" dt="2023-05-17T23:40:19.787" v="950" actId="164"/>
          <ac:cxnSpMkLst>
            <pc:docMk/>
            <pc:sldMk cId="2496947791" sldId="278"/>
            <ac:cxnSpMk id="26" creationId="{4E394B03-C9CE-B56E-399C-713467B5F7B6}"/>
          </ac:cxnSpMkLst>
        </pc:cxnChg>
        <pc:cxnChg chg="add mod">
          <ac:chgData name="David Nanambi Wakyiku" userId="eaa86f24-f2f6-4525-a3e9-73696fc00eeb" providerId="ADAL" clId="{F5E19216-AE46-4ACE-A584-1FDE2B5468FB}" dt="2023-05-17T23:40:19.787" v="950" actId="164"/>
          <ac:cxnSpMkLst>
            <pc:docMk/>
            <pc:sldMk cId="2496947791" sldId="278"/>
            <ac:cxnSpMk id="32" creationId="{73EBA4DC-A675-49A3-4F22-46721EABCC40}"/>
          </ac:cxnSpMkLst>
        </pc:cxnChg>
      </pc:sldChg>
      <pc:sldChg chg="addSp delSp modSp mod">
        <pc:chgData name="David Nanambi Wakyiku" userId="eaa86f24-f2f6-4525-a3e9-73696fc00eeb" providerId="ADAL" clId="{F5E19216-AE46-4ACE-A584-1FDE2B5468FB}" dt="2023-05-18T00:09:52.708" v="1911" actId="20577"/>
        <pc:sldMkLst>
          <pc:docMk/>
          <pc:sldMk cId="395518310" sldId="279"/>
        </pc:sldMkLst>
        <pc:spChg chg="add del mod">
          <ac:chgData name="David Nanambi Wakyiku" userId="eaa86f24-f2f6-4525-a3e9-73696fc00eeb" providerId="ADAL" clId="{F5E19216-AE46-4ACE-A584-1FDE2B5468FB}" dt="2023-05-17T23:45:40.991" v="1092" actId="478"/>
          <ac:spMkLst>
            <pc:docMk/>
            <pc:sldMk cId="395518310" sldId="279"/>
            <ac:spMk id="3" creationId="{03F7D708-87B3-8C12-6B8B-E21479099C08}"/>
          </ac:spMkLst>
        </pc:spChg>
        <pc:spChg chg="mod">
          <ac:chgData name="David Nanambi Wakyiku" userId="eaa86f24-f2f6-4525-a3e9-73696fc00eeb" providerId="ADAL" clId="{F5E19216-AE46-4ACE-A584-1FDE2B5468FB}" dt="2023-05-18T00:09:52.708" v="1911" actId="20577"/>
          <ac:spMkLst>
            <pc:docMk/>
            <pc:sldMk cId="395518310" sldId="279"/>
            <ac:spMk id="14" creationId="{C15EE852-24F1-4643-8082-AB45CFF2BA10}"/>
          </ac:spMkLst>
        </pc:spChg>
        <pc:spChg chg="del">
          <ac:chgData name="David Nanambi Wakyiku" userId="eaa86f24-f2f6-4525-a3e9-73696fc00eeb" providerId="ADAL" clId="{F5E19216-AE46-4ACE-A584-1FDE2B5468FB}" dt="2023-05-17T23:45:36.894" v="1091" actId="478"/>
          <ac:spMkLst>
            <pc:docMk/>
            <pc:sldMk cId="395518310" sldId="279"/>
            <ac:spMk id="15" creationId="{4139825C-53C7-44F4-A064-9795CECD081B}"/>
          </ac:spMkLst>
        </pc:spChg>
        <pc:spChg chg="del mod">
          <ac:chgData name="David Nanambi Wakyiku" userId="eaa86f24-f2f6-4525-a3e9-73696fc00eeb" providerId="ADAL" clId="{F5E19216-AE46-4ACE-A584-1FDE2B5468FB}" dt="2023-05-17T23:43:25.606" v="978" actId="478"/>
          <ac:spMkLst>
            <pc:docMk/>
            <pc:sldMk cId="395518310" sldId="279"/>
            <ac:spMk id="19" creationId="{386DB667-0553-4FB8-B0E0-776539934AFF}"/>
          </ac:spMkLst>
        </pc:spChg>
        <pc:spChg chg="del">
          <ac:chgData name="David Nanambi Wakyiku" userId="eaa86f24-f2f6-4525-a3e9-73696fc00eeb" providerId="ADAL" clId="{F5E19216-AE46-4ACE-A584-1FDE2B5468FB}" dt="2023-05-17T23:43:28.692" v="979" actId="478"/>
          <ac:spMkLst>
            <pc:docMk/>
            <pc:sldMk cId="395518310" sldId="279"/>
            <ac:spMk id="20" creationId="{C77C6228-C5A8-44DC-ABD7-A22A4475D3DF}"/>
          </ac:spMkLst>
        </pc:spChg>
        <pc:picChg chg="mod">
          <ac:chgData name="David Nanambi Wakyiku" userId="eaa86f24-f2f6-4525-a3e9-73696fc00eeb" providerId="ADAL" clId="{F5E19216-AE46-4ACE-A584-1FDE2B5468FB}" dt="2023-05-17T23:43:13.717" v="976" actId="1076"/>
          <ac:picMkLst>
            <pc:docMk/>
            <pc:sldMk cId="395518310" sldId="279"/>
            <ac:picMk id="18" creationId="{301557C2-9072-409B-88EC-E8577CEFCAFB}"/>
          </ac:picMkLst>
        </pc:picChg>
      </pc:sldChg>
      <pc:sldChg chg="modSp mod">
        <pc:chgData name="David Nanambi Wakyiku" userId="eaa86f24-f2f6-4525-a3e9-73696fc00eeb" providerId="ADAL" clId="{F5E19216-AE46-4ACE-A584-1FDE2B5468FB}" dt="2023-05-18T00:35:39.893" v="2258" actId="207"/>
        <pc:sldMkLst>
          <pc:docMk/>
          <pc:sldMk cId="1420547054" sldId="281"/>
        </pc:sldMkLst>
        <pc:spChg chg="mod">
          <ac:chgData name="David Nanambi Wakyiku" userId="eaa86f24-f2f6-4525-a3e9-73696fc00eeb" providerId="ADAL" clId="{F5E19216-AE46-4ACE-A584-1FDE2B5468FB}" dt="2023-05-18T00:19:57.872" v="2193" actId="20577"/>
          <ac:spMkLst>
            <pc:docMk/>
            <pc:sldMk cId="1420547054" sldId="281"/>
            <ac:spMk id="7" creationId="{47788B34-4190-4916-9048-47720EA5ABF1}"/>
          </ac:spMkLst>
        </pc:spChg>
        <pc:spChg chg="mod">
          <ac:chgData name="David Nanambi Wakyiku" userId="eaa86f24-f2f6-4525-a3e9-73696fc00eeb" providerId="ADAL" clId="{F5E19216-AE46-4ACE-A584-1FDE2B5468FB}" dt="2023-05-18T00:35:15.698" v="2255" actId="207"/>
          <ac:spMkLst>
            <pc:docMk/>
            <pc:sldMk cId="1420547054" sldId="281"/>
            <ac:spMk id="9" creationId="{8598ECEC-4413-4244-8F21-0076EC511806}"/>
          </ac:spMkLst>
        </pc:spChg>
        <pc:spChg chg="mod">
          <ac:chgData name="David Nanambi Wakyiku" userId="eaa86f24-f2f6-4525-a3e9-73696fc00eeb" providerId="ADAL" clId="{F5E19216-AE46-4ACE-A584-1FDE2B5468FB}" dt="2023-05-18T00:35:39.893" v="2258" actId="207"/>
          <ac:spMkLst>
            <pc:docMk/>
            <pc:sldMk cId="1420547054" sldId="281"/>
            <ac:spMk id="11" creationId="{1D014E48-5DD9-49CE-AD5B-0FEF69204F68}"/>
          </ac:spMkLst>
        </pc:spChg>
        <pc:spChg chg="mod">
          <ac:chgData name="David Nanambi Wakyiku" userId="eaa86f24-f2f6-4525-a3e9-73696fc00eeb" providerId="ADAL" clId="{F5E19216-AE46-4ACE-A584-1FDE2B5468FB}" dt="2023-05-18T00:35:20.888" v="2256" actId="207"/>
          <ac:spMkLst>
            <pc:docMk/>
            <pc:sldMk cId="1420547054" sldId="281"/>
            <ac:spMk id="13" creationId="{258E9390-685C-4BAD-BFAD-EC56E81C4745}"/>
          </ac:spMkLst>
        </pc:spChg>
      </pc:sldChg>
      <pc:sldChg chg="del">
        <pc:chgData name="David Nanambi Wakyiku" userId="eaa86f24-f2f6-4525-a3e9-73696fc00eeb" providerId="ADAL" clId="{F5E19216-AE46-4ACE-A584-1FDE2B5468FB}" dt="2023-05-18T00:09:00.087" v="1839" actId="2696"/>
        <pc:sldMkLst>
          <pc:docMk/>
          <pc:sldMk cId="3521561301" sldId="321"/>
        </pc:sldMkLst>
      </pc:sldChg>
      <pc:sldChg chg="delSp modSp mod">
        <pc:chgData name="David Nanambi Wakyiku" userId="eaa86f24-f2f6-4525-a3e9-73696fc00eeb" providerId="ADAL" clId="{F5E19216-AE46-4ACE-A584-1FDE2B5468FB}" dt="2023-05-17T23:59:59.573" v="1369" actId="1076"/>
        <pc:sldMkLst>
          <pc:docMk/>
          <pc:sldMk cId="2313234867" sldId="389"/>
        </pc:sldMkLst>
        <pc:spChg chg="mod">
          <ac:chgData name="David Nanambi Wakyiku" userId="eaa86f24-f2f6-4525-a3e9-73696fc00eeb" providerId="ADAL" clId="{F5E19216-AE46-4ACE-A584-1FDE2B5468FB}" dt="2023-05-17T23:59:59.573" v="1369" actId="1076"/>
          <ac:spMkLst>
            <pc:docMk/>
            <pc:sldMk cId="2313234867" sldId="389"/>
            <ac:spMk id="2" creationId="{0046426E-F6F6-4A7C-9181-8C3090996261}"/>
          </ac:spMkLst>
        </pc:spChg>
        <pc:spChg chg="mod">
          <ac:chgData name="David Nanambi Wakyiku" userId="eaa86f24-f2f6-4525-a3e9-73696fc00eeb" providerId="ADAL" clId="{F5E19216-AE46-4ACE-A584-1FDE2B5468FB}" dt="2023-05-17T23:59:40.837" v="1366" actId="20577"/>
          <ac:spMkLst>
            <pc:docMk/>
            <pc:sldMk cId="2313234867" sldId="389"/>
            <ac:spMk id="3" creationId="{D3B60D6F-4D0F-4D33-B2A7-159C8583FF00}"/>
          </ac:spMkLst>
        </pc:spChg>
        <pc:spChg chg="del">
          <ac:chgData name="David Nanambi Wakyiku" userId="eaa86f24-f2f6-4525-a3e9-73696fc00eeb" providerId="ADAL" clId="{F5E19216-AE46-4ACE-A584-1FDE2B5468FB}" dt="2023-05-17T23:59:44.638" v="1367" actId="478"/>
          <ac:spMkLst>
            <pc:docMk/>
            <pc:sldMk cId="2313234867" sldId="389"/>
            <ac:spMk id="13" creationId="{915FE2C5-E66A-4405-B19E-2C5C546C98E4}"/>
          </ac:spMkLst>
        </pc:spChg>
        <pc:spChg chg="del">
          <ac:chgData name="David Nanambi Wakyiku" userId="eaa86f24-f2f6-4525-a3e9-73696fc00eeb" providerId="ADAL" clId="{F5E19216-AE46-4ACE-A584-1FDE2B5468FB}" dt="2023-05-17T23:59:48.329" v="1368" actId="478"/>
          <ac:spMkLst>
            <pc:docMk/>
            <pc:sldMk cId="2313234867" sldId="389"/>
            <ac:spMk id="14" creationId="{B01DF4D0-78BC-4C8C-9570-26F0B225433A}"/>
          </ac:spMkLst>
        </pc:spChg>
      </pc:sldChg>
      <pc:sldChg chg="delSp modSp mod">
        <pc:chgData name="David Nanambi Wakyiku" userId="eaa86f24-f2f6-4525-a3e9-73696fc00eeb" providerId="ADAL" clId="{F5E19216-AE46-4ACE-A584-1FDE2B5468FB}" dt="2023-05-18T00:15:07.998" v="2011" actId="20577"/>
        <pc:sldMkLst>
          <pc:docMk/>
          <pc:sldMk cId="3247798845" sldId="391"/>
        </pc:sldMkLst>
        <pc:spChg chg="del">
          <ac:chgData name="David Nanambi Wakyiku" userId="eaa86f24-f2f6-4525-a3e9-73696fc00eeb" providerId="ADAL" clId="{F5E19216-AE46-4ACE-A584-1FDE2B5468FB}" dt="2023-05-18T00:09:36.470" v="1902" actId="478"/>
          <ac:spMkLst>
            <pc:docMk/>
            <pc:sldMk cId="3247798845" sldId="391"/>
            <ac:spMk id="4" creationId="{7823E305-6365-4345-8BD1-4A31C61D96CB}"/>
          </ac:spMkLst>
        </pc:spChg>
        <pc:spChg chg="del mod">
          <ac:chgData name="David Nanambi Wakyiku" userId="eaa86f24-f2f6-4525-a3e9-73696fc00eeb" providerId="ADAL" clId="{F5E19216-AE46-4ACE-A584-1FDE2B5468FB}" dt="2023-05-18T00:09:40.575" v="1904" actId="478"/>
          <ac:spMkLst>
            <pc:docMk/>
            <pc:sldMk cId="3247798845" sldId="391"/>
            <ac:spMk id="5" creationId="{0B37A3FF-ED32-4C4A-A21F-848A3BF6F896}"/>
          </ac:spMkLst>
        </pc:spChg>
        <pc:spChg chg="mod">
          <ac:chgData name="David Nanambi Wakyiku" userId="eaa86f24-f2f6-4525-a3e9-73696fc00eeb" providerId="ADAL" clId="{F5E19216-AE46-4ACE-A584-1FDE2B5468FB}" dt="2023-05-18T00:15:07.998" v="2011" actId="20577"/>
          <ac:spMkLst>
            <pc:docMk/>
            <pc:sldMk cId="3247798845" sldId="391"/>
            <ac:spMk id="23" creationId="{8E5E4638-9BCB-4C2E-914F-CC868E2020D5}"/>
          </ac:spMkLst>
        </pc:spChg>
      </pc:sldChg>
      <pc:sldChg chg="del">
        <pc:chgData name="David Nanambi Wakyiku" userId="eaa86f24-f2f6-4525-a3e9-73696fc00eeb" providerId="ADAL" clId="{F5E19216-AE46-4ACE-A584-1FDE2B5468FB}" dt="2023-05-18T00:01:02.568" v="1370" actId="2696"/>
        <pc:sldMkLst>
          <pc:docMk/>
          <pc:sldMk cId="2916737853" sldId="392"/>
        </pc:sldMkLst>
      </pc:sldChg>
      <pc:sldChg chg="delSp modSp mod">
        <pc:chgData name="David Nanambi Wakyiku" userId="eaa86f24-f2f6-4525-a3e9-73696fc00eeb" providerId="ADAL" clId="{F5E19216-AE46-4ACE-A584-1FDE2B5468FB}" dt="2023-05-18T00:14:01.352" v="2009" actId="6549"/>
        <pc:sldMkLst>
          <pc:docMk/>
          <pc:sldMk cId="712748593" sldId="393"/>
        </pc:sldMkLst>
        <pc:spChg chg="mod">
          <ac:chgData name="David Nanambi Wakyiku" userId="eaa86f24-f2f6-4525-a3e9-73696fc00eeb" providerId="ADAL" clId="{F5E19216-AE46-4ACE-A584-1FDE2B5468FB}" dt="2023-05-18T00:14:01.352" v="2009" actId="6549"/>
          <ac:spMkLst>
            <pc:docMk/>
            <pc:sldMk cId="712748593" sldId="393"/>
            <ac:spMk id="3" creationId="{B21D9FA2-90F6-8243-5AF7-D08ACD784FF3}"/>
          </ac:spMkLst>
        </pc:spChg>
        <pc:spChg chg="del">
          <ac:chgData name="David Nanambi Wakyiku" userId="eaa86f24-f2f6-4525-a3e9-73696fc00eeb" providerId="ADAL" clId="{F5E19216-AE46-4ACE-A584-1FDE2B5468FB}" dt="2023-05-18T00:10:20.962" v="1915" actId="478"/>
          <ac:spMkLst>
            <pc:docMk/>
            <pc:sldMk cId="712748593" sldId="393"/>
            <ac:spMk id="4" creationId="{E39EF484-38C8-4EDC-ACF5-695CFB216839}"/>
          </ac:spMkLst>
        </pc:spChg>
        <pc:spChg chg="del">
          <ac:chgData name="David Nanambi Wakyiku" userId="eaa86f24-f2f6-4525-a3e9-73696fc00eeb" providerId="ADAL" clId="{F5E19216-AE46-4ACE-A584-1FDE2B5468FB}" dt="2023-05-18T00:10:23.545" v="1916" actId="478"/>
          <ac:spMkLst>
            <pc:docMk/>
            <pc:sldMk cId="712748593" sldId="393"/>
            <ac:spMk id="5" creationId="{AFD183D7-B16E-4A9D-BC4B-D1EC347BF97E}"/>
          </ac:spMkLst>
        </pc:spChg>
      </pc:sldChg>
      <pc:sldChg chg="modSp mod">
        <pc:chgData name="David Nanambi Wakyiku" userId="eaa86f24-f2f6-4525-a3e9-73696fc00eeb" providerId="ADAL" clId="{F5E19216-AE46-4ACE-A584-1FDE2B5468FB}" dt="2023-05-18T00:43:48.370" v="2312" actId="6549"/>
        <pc:sldMkLst>
          <pc:docMk/>
          <pc:sldMk cId="1116480724" sldId="394"/>
        </pc:sldMkLst>
        <pc:spChg chg="mod">
          <ac:chgData name="David Nanambi Wakyiku" userId="eaa86f24-f2f6-4525-a3e9-73696fc00eeb" providerId="ADAL" clId="{F5E19216-AE46-4ACE-A584-1FDE2B5468FB}" dt="2023-05-18T00:42:46.150" v="2294" actId="1076"/>
          <ac:spMkLst>
            <pc:docMk/>
            <pc:sldMk cId="1116480724" sldId="394"/>
            <ac:spMk id="8" creationId="{ABA415A0-3B77-43FB-A408-5F1DA4B0AAFA}"/>
          </ac:spMkLst>
        </pc:spChg>
        <pc:spChg chg="mod">
          <ac:chgData name="David Nanambi Wakyiku" userId="eaa86f24-f2f6-4525-a3e9-73696fc00eeb" providerId="ADAL" clId="{F5E19216-AE46-4ACE-A584-1FDE2B5468FB}" dt="2023-05-18T00:42:46.150" v="2294" actId="1076"/>
          <ac:spMkLst>
            <pc:docMk/>
            <pc:sldMk cId="1116480724" sldId="394"/>
            <ac:spMk id="9" creationId="{8598ECEC-4413-4244-8F21-0076EC511806}"/>
          </ac:spMkLst>
        </pc:spChg>
        <pc:spChg chg="mod">
          <ac:chgData name="David Nanambi Wakyiku" userId="eaa86f24-f2f6-4525-a3e9-73696fc00eeb" providerId="ADAL" clId="{F5E19216-AE46-4ACE-A584-1FDE2B5468FB}" dt="2023-05-18T00:42:46.150" v="2294" actId="1076"/>
          <ac:spMkLst>
            <pc:docMk/>
            <pc:sldMk cId="1116480724" sldId="394"/>
            <ac:spMk id="10" creationId="{34A9BC34-CFDB-4D7A-8D6C-1CE608D0909F}"/>
          </ac:spMkLst>
        </pc:spChg>
        <pc:spChg chg="mod">
          <ac:chgData name="David Nanambi Wakyiku" userId="eaa86f24-f2f6-4525-a3e9-73696fc00eeb" providerId="ADAL" clId="{F5E19216-AE46-4ACE-A584-1FDE2B5468FB}" dt="2023-05-18T00:43:48.370" v="2312" actId="6549"/>
          <ac:spMkLst>
            <pc:docMk/>
            <pc:sldMk cId="1116480724" sldId="394"/>
            <ac:spMk id="11" creationId="{1D014E48-5DD9-49CE-AD5B-0FEF69204F68}"/>
          </ac:spMkLst>
        </pc:spChg>
        <pc:spChg chg="mod">
          <ac:chgData name="David Nanambi Wakyiku" userId="eaa86f24-f2f6-4525-a3e9-73696fc00eeb" providerId="ADAL" clId="{F5E19216-AE46-4ACE-A584-1FDE2B5468FB}" dt="2023-05-18T00:42:46.150" v="2294" actId="1076"/>
          <ac:spMkLst>
            <pc:docMk/>
            <pc:sldMk cId="1116480724" sldId="394"/>
            <ac:spMk id="12" creationId="{3A63626D-0E6E-4023-ABFC-A744C9862159}"/>
          </ac:spMkLst>
        </pc:spChg>
        <pc:spChg chg="mod">
          <ac:chgData name="David Nanambi Wakyiku" userId="eaa86f24-f2f6-4525-a3e9-73696fc00eeb" providerId="ADAL" clId="{F5E19216-AE46-4ACE-A584-1FDE2B5468FB}" dt="2023-05-18T00:42:46.150" v="2294" actId="1076"/>
          <ac:spMkLst>
            <pc:docMk/>
            <pc:sldMk cId="1116480724" sldId="394"/>
            <ac:spMk id="13" creationId="{258E9390-685C-4BAD-BFAD-EC56E81C4745}"/>
          </ac:spMkLst>
        </pc:spChg>
      </pc:sldChg>
      <pc:sldChg chg="delSp modSp mod">
        <pc:chgData name="David Nanambi Wakyiku" userId="eaa86f24-f2f6-4525-a3e9-73696fc00eeb" providerId="ADAL" clId="{F5E19216-AE46-4ACE-A584-1FDE2B5468FB}" dt="2023-05-18T00:21:24.536" v="2195" actId="20577"/>
        <pc:sldMkLst>
          <pc:docMk/>
          <pc:sldMk cId="2038011354" sldId="395"/>
        </pc:sldMkLst>
        <pc:spChg chg="mod">
          <ac:chgData name="David Nanambi Wakyiku" userId="eaa86f24-f2f6-4525-a3e9-73696fc00eeb" providerId="ADAL" clId="{F5E19216-AE46-4ACE-A584-1FDE2B5468FB}" dt="2023-05-18T00:21:24.536" v="2195" actId="20577"/>
          <ac:spMkLst>
            <pc:docMk/>
            <pc:sldMk cId="2038011354" sldId="395"/>
            <ac:spMk id="3" creationId="{B21D9FA2-90F6-8243-5AF7-D08ACD784FF3}"/>
          </ac:spMkLst>
        </pc:spChg>
        <pc:spChg chg="del">
          <ac:chgData name="David Nanambi Wakyiku" userId="eaa86f24-f2f6-4525-a3e9-73696fc00eeb" providerId="ADAL" clId="{F5E19216-AE46-4ACE-A584-1FDE2B5468FB}" dt="2023-05-18T00:10:09.051" v="1912" actId="478"/>
          <ac:spMkLst>
            <pc:docMk/>
            <pc:sldMk cId="2038011354" sldId="395"/>
            <ac:spMk id="4" creationId="{E39EF484-38C8-4EDC-ACF5-695CFB216839}"/>
          </ac:spMkLst>
        </pc:spChg>
        <pc:spChg chg="del mod">
          <ac:chgData name="David Nanambi Wakyiku" userId="eaa86f24-f2f6-4525-a3e9-73696fc00eeb" providerId="ADAL" clId="{F5E19216-AE46-4ACE-A584-1FDE2B5468FB}" dt="2023-05-18T00:10:13.216" v="1914" actId="478"/>
          <ac:spMkLst>
            <pc:docMk/>
            <pc:sldMk cId="2038011354" sldId="395"/>
            <ac:spMk id="5" creationId="{AFD183D7-B16E-4A9D-BC4B-D1EC347BF97E}"/>
          </ac:spMkLst>
        </pc:spChg>
      </pc:sldChg>
      <pc:sldChg chg="modSp mod">
        <pc:chgData name="David Nanambi Wakyiku" userId="eaa86f24-f2f6-4525-a3e9-73696fc00eeb" providerId="ADAL" clId="{F5E19216-AE46-4ACE-A584-1FDE2B5468FB}" dt="2023-05-18T00:44:13.543" v="2313" actId="207"/>
        <pc:sldMkLst>
          <pc:docMk/>
          <pc:sldMk cId="2501954537" sldId="396"/>
        </pc:sldMkLst>
        <pc:spChg chg="mod">
          <ac:chgData name="David Nanambi Wakyiku" userId="eaa86f24-f2f6-4525-a3e9-73696fc00eeb" providerId="ADAL" clId="{F5E19216-AE46-4ACE-A584-1FDE2B5468FB}" dt="2023-05-18T00:21:47.284" v="2196" actId="20577"/>
          <ac:spMkLst>
            <pc:docMk/>
            <pc:sldMk cId="2501954537" sldId="396"/>
            <ac:spMk id="7" creationId="{47788B34-4190-4916-9048-47720EA5ABF1}"/>
          </ac:spMkLst>
        </pc:spChg>
        <pc:spChg chg="mod">
          <ac:chgData name="David Nanambi Wakyiku" userId="eaa86f24-f2f6-4525-a3e9-73696fc00eeb" providerId="ADAL" clId="{F5E19216-AE46-4ACE-A584-1FDE2B5468FB}" dt="2023-05-18T00:22:39.358" v="2199" actId="1076"/>
          <ac:spMkLst>
            <pc:docMk/>
            <pc:sldMk cId="2501954537" sldId="396"/>
            <ac:spMk id="8" creationId="{ABA415A0-3B77-43FB-A408-5F1DA4B0AAFA}"/>
          </ac:spMkLst>
        </pc:spChg>
        <pc:spChg chg="mod">
          <ac:chgData name="David Nanambi Wakyiku" userId="eaa86f24-f2f6-4525-a3e9-73696fc00eeb" providerId="ADAL" clId="{F5E19216-AE46-4ACE-A584-1FDE2B5468FB}" dt="2023-05-18T00:30:27.021" v="2252" actId="207"/>
          <ac:spMkLst>
            <pc:docMk/>
            <pc:sldMk cId="2501954537" sldId="396"/>
            <ac:spMk id="9" creationId="{8598ECEC-4413-4244-8F21-0076EC511806}"/>
          </ac:spMkLst>
        </pc:spChg>
        <pc:spChg chg="mod">
          <ac:chgData name="David Nanambi Wakyiku" userId="eaa86f24-f2f6-4525-a3e9-73696fc00eeb" providerId="ADAL" clId="{F5E19216-AE46-4ACE-A584-1FDE2B5468FB}" dt="2023-05-18T00:22:39.358" v="2199" actId="1076"/>
          <ac:spMkLst>
            <pc:docMk/>
            <pc:sldMk cId="2501954537" sldId="396"/>
            <ac:spMk id="10" creationId="{34A9BC34-CFDB-4D7A-8D6C-1CE608D0909F}"/>
          </ac:spMkLst>
        </pc:spChg>
        <pc:spChg chg="mod">
          <ac:chgData name="David Nanambi Wakyiku" userId="eaa86f24-f2f6-4525-a3e9-73696fc00eeb" providerId="ADAL" clId="{F5E19216-AE46-4ACE-A584-1FDE2B5468FB}" dt="2023-05-18T00:30:45.556" v="2254" actId="207"/>
          <ac:spMkLst>
            <pc:docMk/>
            <pc:sldMk cId="2501954537" sldId="396"/>
            <ac:spMk id="11" creationId="{1D014E48-5DD9-49CE-AD5B-0FEF69204F68}"/>
          </ac:spMkLst>
        </pc:spChg>
        <pc:spChg chg="mod">
          <ac:chgData name="David Nanambi Wakyiku" userId="eaa86f24-f2f6-4525-a3e9-73696fc00eeb" providerId="ADAL" clId="{F5E19216-AE46-4ACE-A584-1FDE2B5468FB}" dt="2023-05-18T00:22:39.358" v="2199" actId="1076"/>
          <ac:spMkLst>
            <pc:docMk/>
            <pc:sldMk cId="2501954537" sldId="396"/>
            <ac:spMk id="12" creationId="{3A63626D-0E6E-4023-ABFC-A744C9862159}"/>
          </ac:spMkLst>
        </pc:spChg>
        <pc:spChg chg="mod">
          <ac:chgData name="David Nanambi Wakyiku" userId="eaa86f24-f2f6-4525-a3e9-73696fc00eeb" providerId="ADAL" clId="{F5E19216-AE46-4ACE-A584-1FDE2B5468FB}" dt="2023-05-18T00:44:13.543" v="2313" actId="207"/>
          <ac:spMkLst>
            <pc:docMk/>
            <pc:sldMk cId="2501954537" sldId="396"/>
            <ac:spMk id="13" creationId="{258E9390-685C-4BAD-BFAD-EC56E81C4745}"/>
          </ac:spMkLst>
        </pc:spChg>
        <pc:spChg chg="mod">
          <ac:chgData name="David Nanambi Wakyiku" userId="eaa86f24-f2f6-4525-a3e9-73696fc00eeb" providerId="ADAL" clId="{F5E19216-AE46-4ACE-A584-1FDE2B5468FB}" dt="2023-05-18T00:22:57.673" v="2202" actId="1036"/>
          <ac:spMkLst>
            <pc:docMk/>
            <pc:sldMk cId="2501954537" sldId="396"/>
            <ac:spMk id="16" creationId="{CF0A8666-4477-461C-A79D-E91232EE973E}"/>
          </ac:spMkLst>
        </pc:spChg>
      </pc:sldChg>
      <pc:sldChg chg="modSp mod">
        <pc:chgData name="David Nanambi Wakyiku" userId="eaa86f24-f2f6-4525-a3e9-73696fc00eeb" providerId="ADAL" clId="{F5E19216-AE46-4ACE-A584-1FDE2B5468FB}" dt="2023-05-18T00:50:05.089" v="3181" actId="1076"/>
        <pc:sldMkLst>
          <pc:docMk/>
          <pc:sldMk cId="1438143328" sldId="397"/>
        </pc:sldMkLst>
        <pc:spChg chg="mod">
          <ac:chgData name="David Nanambi Wakyiku" userId="eaa86f24-f2f6-4525-a3e9-73696fc00eeb" providerId="ADAL" clId="{F5E19216-AE46-4ACE-A584-1FDE2B5468FB}" dt="2023-05-18T00:50:05.089" v="3181" actId="1076"/>
          <ac:spMkLst>
            <pc:docMk/>
            <pc:sldMk cId="1438143328" sldId="397"/>
            <ac:spMk id="3" creationId="{B21D9FA2-90F6-8243-5AF7-D08ACD784FF3}"/>
          </ac:spMkLst>
        </pc:spChg>
      </pc:sldChg>
      <pc:sldChg chg="modSp mod">
        <pc:chgData name="David Nanambi Wakyiku" userId="eaa86f24-f2f6-4525-a3e9-73696fc00eeb" providerId="ADAL" clId="{F5E19216-AE46-4ACE-A584-1FDE2B5468FB}" dt="2023-05-18T00:49:46.021" v="3180" actId="1076"/>
        <pc:sldMkLst>
          <pc:docMk/>
          <pc:sldMk cId="2788301290" sldId="398"/>
        </pc:sldMkLst>
        <pc:spChg chg="mod">
          <ac:chgData name="David Nanambi Wakyiku" userId="eaa86f24-f2f6-4525-a3e9-73696fc00eeb" providerId="ADAL" clId="{F5E19216-AE46-4ACE-A584-1FDE2B5468FB}" dt="2023-05-18T00:49:46.021" v="3180" actId="1076"/>
          <ac:spMkLst>
            <pc:docMk/>
            <pc:sldMk cId="2788301290" sldId="398"/>
            <ac:spMk id="8" creationId="{ABA415A0-3B77-43FB-A408-5F1DA4B0AAFA}"/>
          </ac:spMkLst>
        </pc:spChg>
        <pc:spChg chg="mod">
          <ac:chgData name="David Nanambi Wakyiku" userId="eaa86f24-f2f6-4525-a3e9-73696fc00eeb" providerId="ADAL" clId="{F5E19216-AE46-4ACE-A584-1FDE2B5468FB}" dt="2023-05-18T00:49:46.021" v="3180" actId="1076"/>
          <ac:spMkLst>
            <pc:docMk/>
            <pc:sldMk cId="2788301290" sldId="398"/>
            <ac:spMk id="9" creationId="{8598ECEC-4413-4244-8F21-0076EC511806}"/>
          </ac:spMkLst>
        </pc:spChg>
        <pc:spChg chg="mod">
          <ac:chgData name="David Nanambi Wakyiku" userId="eaa86f24-f2f6-4525-a3e9-73696fc00eeb" providerId="ADAL" clId="{F5E19216-AE46-4ACE-A584-1FDE2B5468FB}" dt="2023-05-18T00:49:46.021" v="3180" actId="1076"/>
          <ac:spMkLst>
            <pc:docMk/>
            <pc:sldMk cId="2788301290" sldId="398"/>
            <ac:spMk id="10" creationId="{34A9BC34-CFDB-4D7A-8D6C-1CE608D0909F}"/>
          </ac:spMkLst>
        </pc:spChg>
        <pc:spChg chg="mod">
          <ac:chgData name="David Nanambi Wakyiku" userId="eaa86f24-f2f6-4525-a3e9-73696fc00eeb" providerId="ADAL" clId="{F5E19216-AE46-4ACE-A584-1FDE2B5468FB}" dt="2023-05-18T00:49:46.021" v="3180" actId="1076"/>
          <ac:spMkLst>
            <pc:docMk/>
            <pc:sldMk cId="2788301290" sldId="398"/>
            <ac:spMk id="11" creationId="{1D014E48-5DD9-49CE-AD5B-0FEF69204F68}"/>
          </ac:spMkLst>
        </pc:spChg>
        <pc:spChg chg="mod">
          <ac:chgData name="David Nanambi Wakyiku" userId="eaa86f24-f2f6-4525-a3e9-73696fc00eeb" providerId="ADAL" clId="{F5E19216-AE46-4ACE-A584-1FDE2B5468FB}" dt="2023-05-18T00:49:46.021" v="3180" actId="1076"/>
          <ac:spMkLst>
            <pc:docMk/>
            <pc:sldMk cId="2788301290" sldId="398"/>
            <ac:spMk id="12" creationId="{3A63626D-0E6E-4023-ABFC-A744C9862159}"/>
          </ac:spMkLst>
        </pc:spChg>
        <pc:spChg chg="mod">
          <ac:chgData name="David Nanambi Wakyiku" userId="eaa86f24-f2f6-4525-a3e9-73696fc00eeb" providerId="ADAL" clId="{F5E19216-AE46-4ACE-A584-1FDE2B5468FB}" dt="2023-05-18T00:49:46.021" v="3180" actId="1076"/>
          <ac:spMkLst>
            <pc:docMk/>
            <pc:sldMk cId="2788301290" sldId="398"/>
            <ac:spMk id="13" creationId="{258E9390-685C-4BAD-BFAD-EC56E81C4745}"/>
          </ac:spMkLst>
        </pc:spChg>
      </pc:sldChg>
      <pc:sldChg chg="modSp mod">
        <pc:chgData name="David Nanambi Wakyiku" userId="eaa86f24-f2f6-4525-a3e9-73696fc00eeb" providerId="ADAL" clId="{F5E19216-AE46-4ACE-A584-1FDE2B5468FB}" dt="2023-05-18T00:30:14.154" v="2251" actId="207"/>
        <pc:sldMkLst>
          <pc:docMk/>
          <pc:sldMk cId="2515272451" sldId="399"/>
        </pc:sldMkLst>
        <pc:spChg chg="mod">
          <ac:chgData name="David Nanambi Wakyiku" userId="eaa86f24-f2f6-4525-a3e9-73696fc00eeb" providerId="ADAL" clId="{F5E19216-AE46-4ACE-A584-1FDE2B5468FB}" dt="2023-05-18T00:30:14.154" v="2251" actId="207"/>
          <ac:spMkLst>
            <pc:docMk/>
            <pc:sldMk cId="2515272451" sldId="399"/>
            <ac:spMk id="3" creationId="{B21D9FA2-90F6-8243-5AF7-D08ACD784FF3}"/>
          </ac:spMkLst>
        </pc:spChg>
      </pc:sldChg>
      <pc:sldChg chg="modSp mod">
        <pc:chgData name="David Nanambi Wakyiku" userId="eaa86f24-f2f6-4525-a3e9-73696fc00eeb" providerId="ADAL" clId="{F5E19216-AE46-4ACE-A584-1FDE2B5468FB}" dt="2023-05-18T00:50:16.227" v="3183" actId="1076"/>
        <pc:sldMkLst>
          <pc:docMk/>
          <pc:sldMk cId="3132957714" sldId="400"/>
        </pc:sldMkLst>
        <pc:spChg chg="mod">
          <ac:chgData name="David Nanambi Wakyiku" userId="eaa86f24-f2f6-4525-a3e9-73696fc00eeb" providerId="ADAL" clId="{F5E19216-AE46-4ACE-A584-1FDE2B5468FB}" dt="2023-05-18T00:50:16.227" v="3183" actId="1076"/>
          <ac:spMkLst>
            <pc:docMk/>
            <pc:sldMk cId="3132957714" sldId="400"/>
            <ac:spMk id="8" creationId="{ABA415A0-3B77-43FB-A408-5F1DA4B0AAFA}"/>
          </ac:spMkLst>
        </pc:spChg>
        <pc:spChg chg="mod">
          <ac:chgData name="David Nanambi Wakyiku" userId="eaa86f24-f2f6-4525-a3e9-73696fc00eeb" providerId="ADAL" clId="{F5E19216-AE46-4ACE-A584-1FDE2B5468FB}" dt="2023-05-18T00:50:13.169" v="3182" actId="1076"/>
          <ac:spMkLst>
            <pc:docMk/>
            <pc:sldMk cId="3132957714" sldId="400"/>
            <ac:spMk id="9" creationId="{8598ECEC-4413-4244-8F21-0076EC511806}"/>
          </ac:spMkLst>
        </pc:spChg>
        <pc:spChg chg="mod">
          <ac:chgData name="David Nanambi Wakyiku" userId="eaa86f24-f2f6-4525-a3e9-73696fc00eeb" providerId="ADAL" clId="{F5E19216-AE46-4ACE-A584-1FDE2B5468FB}" dt="2023-05-18T00:12:10.645" v="1986" actId="1076"/>
          <ac:spMkLst>
            <pc:docMk/>
            <pc:sldMk cId="3132957714" sldId="400"/>
            <ac:spMk id="12" creationId="{3A63626D-0E6E-4023-ABFC-A744C9862159}"/>
          </ac:spMkLst>
        </pc:spChg>
        <pc:spChg chg="mod">
          <ac:chgData name="David Nanambi Wakyiku" userId="eaa86f24-f2f6-4525-a3e9-73696fc00eeb" providerId="ADAL" clId="{F5E19216-AE46-4ACE-A584-1FDE2B5468FB}" dt="2023-05-18T00:29:15.140" v="2245" actId="207"/>
          <ac:spMkLst>
            <pc:docMk/>
            <pc:sldMk cId="3132957714" sldId="400"/>
            <ac:spMk id="13" creationId="{258E9390-685C-4BAD-BFAD-EC56E81C4745}"/>
          </ac:spMkLst>
        </pc:spChg>
      </pc:sldChg>
      <pc:sldChg chg="modSp mod">
        <pc:chgData name="David Nanambi Wakyiku" userId="eaa86f24-f2f6-4525-a3e9-73696fc00eeb" providerId="ADAL" clId="{F5E19216-AE46-4ACE-A584-1FDE2B5468FB}" dt="2023-05-18T00:27:51.558" v="2234" actId="207"/>
        <pc:sldMkLst>
          <pc:docMk/>
          <pc:sldMk cId="4114187332" sldId="401"/>
        </pc:sldMkLst>
        <pc:spChg chg="mod">
          <ac:chgData name="David Nanambi Wakyiku" userId="eaa86f24-f2f6-4525-a3e9-73696fc00eeb" providerId="ADAL" clId="{F5E19216-AE46-4ACE-A584-1FDE2B5468FB}" dt="2023-05-18T00:27:51.558" v="2234" actId="207"/>
          <ac:spMkLst>
            <pc:docMk/>
            <pc:sldMk cId="4114187332" sldId="401"/>
            <ac:spMk id="3" creationId="{B21D9FA2-90F6-8243-5AF7-D08ACD784FF3}"/>
          </ac:spMkLst>
        </pc:spChg>
      </pc:sldChg>
      <pc:sldChg chg="modSp mod">
        <pc:chgData name="David Nanambi Wakyiku" userId="eaa86f24-f2f6-4525-a3e9-73696fc00eeb" providerId="ADAL" clId="{F5E19216-AE46-4ACE-A584-1FDE2B5468FB}" dt="2023-05-18T00:45:56.576" v="2588" actId="20577"/>
        <pc:sldMkLst>
          <pc:docMk/>
          <pc:sldMk cId="3119999820" sldId="402"/>
        </pc:sldMkLst>
        <pc:spChg chg="mod">
          <ac:chgData name="David Nanambi Wakyiku" userId="eaa86f24-f2f6-4525-a3e9-73696fc00eeb" providerId="ADAL" clId="{F5E19216-AE46-4ACE-A584-1FDE2B5468FB}" dt="2023-05-18T00:26:56.601" v="2232" actId="20577"/>
          <ac:spMkLst>
            <pc:docMk/>
            <pc:sldMk cId="3119999820" sldId="402"/>
            <ac:spMk id="7" creationId="{47788B34-4190-4916-9048-47720EA5ABF1}"/>
          </ac:spMkLst>
        </pc:spChg>
        <pc:spChg chg="mod">
          <ac:chgData name="David Nanambi Wakyiku" userId="eaa86f24-f2f6-4525-a3e9-73696fc00eeb" providerId="ADAL" clId="{F5E19216-AE46-4ACE-A584-1FDE2B5468FB}" dt="2023-05-18T00:45:33.845" v="2498" actId="20577"/>
          <ac:spMkLst>
            <pc:docMk/>
            <pc:sldMk cId="3119999820" sldId="402"/>
            <ac:spMk id="9" creationId="{8598ECEC-4413-4244-8F21-0076EC511806}"/>
          </ac:spMkLst>
        </pc:spChg>
        <pc:spChg chg="mod">
          <ac:chgData name="David Nanambi Wakyiku" userId="eaa86f24-f2f6-4525-a3e9-73696fc00eeb" providerId="ADAL" clId="{F5E19216-AE46-4ACE-A584-1FDE2B5468FB}" dt="2023-05-18T00:45:56.576" v="2588" actId="20577"/>
          <ac:spMkLst>
            <pc:docMk/>
            <pc:sldMk cId="3119999820" sldId="402"/>
            <ac:spMk id="11" creationId="{1D014E48-5DD9-49CE-AD5B-0FEF69204F68}"/>
          </ac:spMkLst>
        </pc:spChg>
        <pc:spChg chg="mod">
          <ac:chgData name="David Nanambi Wakyiku" userId="eaa86f24-f2f6-4525-a3e9-73696fc00eeb" providerId="ADAL" clId="{F5E19216-AE46-4ACE-A584-1FDE2B5468FB}" dt="2023-05-18T00:45:46.865" v="2546" actId="20577"/>
          <ac:spMkLst>
            <pc:docMk/>
            <pc:sldMk cId="3119999820" sldId="402"/>
            <ac:spMk id="13" creationId="{258E9390-685C-4BAD-BFAD-EC56E81C4745}"/>
          </ac:spMkLst>
        </pc:spChg>
      </pc:sldChg>
      <pc:sldChg chg="modSp mod">
        <pc:chgData name="David Nanambi Wakyiku" userId="eaa86f24-f2f6-4525-a3e9-73696fc00eeb" providerId="ADAL" clId="{F5E19216-AE46-4ACE-A584-1FDE2B5468FB}" dt="2023-05-18T00:46:31.024" v="2729" actId="6549"/>
        <pc:sldMkLst>
          <pc:docMk/>
          <pc:sldMk cId="1052018262" sldId="403"/>
        </pc:sldMkLst>
        <pc:spChg chg="mod">
          <ac:chgData name="David Nanambi Wakyiku" userId="eaa86f24-f2f6-4525-a3e9-73696fc00eeb" providerId="ADAL" clId="{F5E19216-AE46-4ACE-A584-1FDE2B5468FB}" dt="2023-05-18T00:46:31.024" v="2729" actId="6549"/>
          <ac:spMkLst>
            <pc:docMk/>
            <pc:sldMk cId="1052018262" sldId="403"/>
            <ac:spMk id="3" creationId="{B21D9FA2-90F6-8243-5AF7-D08ACD784FF3}"/>
          </ac:spMkLst>
        </pc:spChg>
      </pc:sldChg>
      <pc:sldChg chg="modSp mod">
        <pc:chgData name="David Nanambi Wakyiku" userId="eaa86f24-f2f6-4525-a3e9-73696fc00eeb" providerId="ADAL" clId="{F5E19216-AE46-4ACE-A584-1FDE2B5468FB}" dt="2023-05-18T00:47:28.130" v="2967" actId="20577"/>
        <pc:sldMkLst>
          <pc:docMk/>
          <pc:sldMk cId="3501278754" sldId="404"/>
        </pc:sldMkLst>
        <pc:spChg chg="mod">
          <ac:chgData name="David Nanambi Wakyiku" userId="eaa86f24-f2f6-4525-a3e9-73696fc00eeb" providerId="ADAL" clId="{F5E19216-AE46-4ACE-A584-1FDE2B5468FB}" dt="2023-05-18T00:46:52.552" v="2811" actId="20577"/>
          <ac:spMkLst>
            <pc:docMk/>
            <pc:sldMk cId="3501278754" sldId="404"/>
            <ac:spMk id="9" creationId="{8598ECEC-4413-4244-8F21-0076EC511806}"/>
          </ac:spMkLst>
        </pc:spChg>
        <pc:spChg chg="mod">
          <ac:chgData name="David Nanambi Wakyiku" userId="eaa86f24-f2f6-4525-a3e9-73696fc00eeb" providerId="ADAL" clId="{F5E19216-AE46-4ACE-A584-1FDE2B5468FB}" dt="2023-05-18T00:47:28.130" v="2967" actId="20577"/>
          <ac:spMkLst>
            <pc:docMk/>
            <pc:sldMk cId="3501278754" sldId="404"/>
            <ac:spMk id="11" creationId="{1D014E48-5DD9-49CE-AD5B-0FEF69204F68}"/>
          </ac:spMkLst>
        </pc:spChg>
        <pc:spChg chg="mod">
          <ac:chgData name="David Nanambi Wakyiku" userId="eaa86f24-f2f6-4525-a3e9-73696fc00eeb" providerId="ADAL" clId="{F5E19216-AE46-4ACE-A584-1FDE2B5468FB}" dt="2023-05-18T00:47:10.971" v="2873" actId="20577"/>
          <ac:spMkLst>
            <pc:docMk/>
            <pc:sldMk cId="3501278754" sldId="404"/>
            <ac:spMk id="13" creationId="{258E9390-685C-4BAD-BFAD-EC56E81C4745}"/>
          </ac:spMkLst>
        </pc:spChg>
      </pc:sldChg>
      <pc:sldChg chg="modSp mod">
        <pc:chgData name="David Nanambi Wakyiku" userId="eaa86f24-f2f6-4525-a3e9-73696fc00eeb" providerId="ADAL" clId="{F5E19216-AE46-4ACE-A584-1FDE2B5468FB}" dt="2023-05-18T00:47:43.493" v="3027" actId="6549"/>
        <pc:sldMkLst>
          <pc:docMk/>
          <pc:sldMk cId="1179426385" sldId="405"/>
        </pc:sldMkLst>
        <pc:spChg chg="mod">
          <ac:chgData name="David Nanambi Wakyiku" userId="eaa86f24-f2f6-4525-a3e9-73696fc00eeb" providerId="ADAL" clId="{F5E19216-AE46-4ACE-A584-1FDE2B5468FB}" dt="2023-05-18T00:47:43.493" v="3027" actId="6549"/>
          <ac:spMkLst>
            <pc:docMk/>
            <pc:sldMk cId="1179426385" sldId="405"/>
            <ac:spMk id="3" creationId="{B21D9FA2-90F6-8243-5AF7-D08ACD784FF3}"/>
          </ac:spMkLst>
        </pc:spChg>
      </pc:sldChg>
      <pc:sldChg chg="addSp delSp modSp mod">
        <pc:chgData name="David Nanambi Wakyiku" userId="eaa86f24-f2f6-4525-a3e9-73696fc00eeb" providerId="ADAL" clId="{F5E19216-AE46-4ACE-A584-1FDE2B5468FB}" dt="2023-05-18T00:50:46.261" v="3185" actId="1076"/>
        <pc:sldMkLst>
          <pc:docMk/>
          <pc:sldMk cId="1575635165" sldId="406"/>
        </pc:sldMkLst>
        <pc:spChg chg="add del mod">
          <ac:chgData name="David Nanambi Wakyiku" userId="eaa86f24-f2f6-4525-a3e9-73696fc00eeb" providerId="ADAL" clId="{F5E19216-AE46-4ACE-A584-1FDE2B5468FB}" dt="2023-05-17T23:13:33.304" v="292" actId="478"/>
          <ac:spMkLst>
            <pc:docMk/>
            <pc:sldMk cId="1575635165" sldId="406"/>
            <ac:spMk id="3" creationId="{5FD6822B-CFD6-8F42-7644-91EBF2DFCD5E}"/>
          </ac:spMkLst>
        </pc:spChg>
        <pc:spChg chg="add del mod">
          <ac:chgData name="David Nanambi Wakyiku" userId="eaa86f24-f2f6-4525-a3e9-73696fc00eeb" providerId="ADAL" clId="{F5E19216-AE46-4ACE-A584-1FDE2B5468FB}" dt="2023-05-17T23:13:35.802" v="293" actId="478"/>
          <ac:spMkLst>
            <pc:docMk/>
            <pc:sldMk cId="1575635165" sldId="406"/>
            <ac:spMk id="5" creationId="{62296774-7BD3-E634-AF8A-32524F8F0680}"/>
          </ac:spMkLst>
        </pc:spChg>
        <pc:spChg chg="mod">
          <ac:chgData name="David Nanambi Wakyiku" userId="eaa86f24-f2f6-4525-a3e9-73696fc00eeb" providerId="ADAL" clId="{F5E19216-AE46-4ACE-A584-1FDE2B5468FB}" dt="2023-05-17T23:09:25.459" v="180" actId="20577"/>
          <ac:spMkLst>
            <pc:docMk/>
            <pc:sldMk cId="1575635165" sldId="406"/>
            <ac:spMk id="7" creationId="{47788B34-4190-4916-9048-47720EA5ABF1}"/>
          </ac:spMkLst>
        </pc:spChg>
        <pc:spChg chg="mod">
          <ac:chgData name="David Nanambi Wakyiku" userId="eaa86f24-f2f6-4525-a3e9-73696fc00eeb" providerId="ADAL" clId="{F5E19216-AE46-4ACE-A584-1FDE2B5468FB}" dt="2023-05-18T00:50:46.261" v="3185" actId="1076"/>
          <ac:spMkLst>
            <pc:docMk/>
            <pc:sldMk cId="1575635165" sldId="406"/>
            <ac:spMk id="8" creationId="{ABA415A0-3B77-43FB-A408-5F1DA4B0AAFA}"/>
          </ac:spMkLst>
        </pc:spChg>
        <pc:spChg chg="mod">
          <ac:chgData name="David Nanambi Wakyiku" userId="eaa86f24-f2f6-4525-a3e9-73696fc00eeb" providerId="ADAL" clId="{F5E19216-AE46-4ACE-A584-1FDE2B5468FB}" dt="2023-05-18T00:50:46.261" v="3185" actId="1076"/>
          <ac:spMkLst>
            <pc:docMk/>
            <pc:sldMk cId="1575635165" sldId="406"/>
            <ac:spMk id="9" creationId="{8598ECEC-4413-4244-8F21-0076EC511806}"/>
          </ac:spMkLst>
        </pc:spChg>
        <pc:spChg chg="del">
          <ac:chgData name="David Nanambi Wakyiku" userId="eaa86f24-f2f6-4525-a3e9-73696fc00eeb" providerId="ADAL" clId="{F5E19216-AE46-4ACE-A584-1FDE2B5468FB}" dt="2023-05-17T23:13:30.036" v="291" actId="478"/>
          <ac:spMkLst>
            <pc:docMk/>
            <pc:sldMk cId="1575635165" sldId="406"/>
            <ac:spMk id="10" creationId="{34A9BC34-CFDB-4D7A-8D6C-1CE608D0909F}"/>
          </ac:spMkLst>
        </pc:spChg>
        <pc:spChg chg="del">
          <ac:chgData name="David Nanambi Wakyiku" userId="eaa86f24-f2f6-4525-a3e9-73696fc00eeb" providerId="ADAL" clId="{F5E19216-AE46-4ACE-A584-1FDE2B5468FB}" dt="2023-05-17T23:13:27.121" v="290" actId="478"/>
          <ac:spMkLst>
            <pc:docMk/>
            <pc:sldMk cId="1575635165" sldId="406"/>
            <ac:spMk id="11" creationId="{1D014E48-5DD9-49CE-AD5B-0FEF69204F68}"/>
          </ac:spMkLst>
        </pc:spChg>
        <pc:spChg chg="mod">
          <ac:chgData name="David Nanambi Wakyiku" userId="eaa86f24-f2f6-4525-a3e9-73696fc00eeb" providerId="ADAL" clId="{F5E19216-AE46-4ACE-A584-1FDE2B5468FB}" dt="2023-05-18T00:50:46.261" v="3185" actId="1076"/>
          <ac:spMkLst>
            <pc:docMk/>
            <pc:sldMk cId="1575635165" sldId="406"/>
            <ac:spMk id="12" creationId="{3A63626D-0E6E-4023-ABFC-A744C9862159}"/>
          </ac:spMkLst>
        </pc:spChg>
        <pc:spChg chg="mod">
          <ac:chgData name="David Nanambi Wakyiku" userId="eaa86f24-f2f6-4525-a3e9-73696fc00eeb" providerId="ADAL" clId="{F5E19216-AE46-4ACE-A584-1FDE2B5468FB}" dt="2023-05-18T00:50:46.261" v="3185" actId="1076"/>
          <ac:spMkLst>
            <pc:docMk/>
            <pc:sldMk cId="1575635165" sldId="406"/>
            <ac:spMk id="13" creationId="{258E9390-685C-4BAD-BFAD-EC56E81C4745}"/>
          </ac:spMkLst>
        </pc:spChg>
      </pc:sldChg>
      <pc:sldChg chg="addSp delSp modSp add mod">
        <pc:chgData name="David Nanambi Wakyiku" userId="eaa86f24-f2f6-4525-a3e9-73696fc00eeb" providerId="ADAL" clId="{F5E19216-AE46-4ACE-A584-1FDE2B5468FB}" dt="2023-05-18T00:07:06.730" v="1801" actId="20577"/>
        <pc:sldMkLst>
          <pc:docMk/>
          <pc:sldMk cId="1414376408" sldId="407"/>
        </pc:sldMkLst>
        <pc:spChg chg="add del mod">
          <ac:chgData name="David Nanambi Wakyiku" userId="eaa86f24-f2f6-4525-a3e9-73696fc00eeb" providerId="ADAL" clId="{F5E19216-AE46-4ACE-A584-1FDE2B5468FB}" dt="2023-05-17T23:55:22.342" v="1261" actId="478"/>
          <ac:spMkLst>
            <pc:docMk/>
            <pc:sldMk cId="1414376408" sldId="407"/>
            <ac:spMk id="5" creationId="{F25AD425-3721-DD06-3043-A43D8D3202AB}"/>
          </ac:spMkLst>
        </pc:spChg>
        <pc:spChg chg="mod">
          <ac:chgData name="David Nanambi Wakyiku" userId="eaa86f24-f2f6-4525-a3e9-73696fc00eeb" providerId="ADAL" clId="{F5E19216-AE46-4ACE-A584-1FDE2B5468FB}" dt="2023-05-18T00:07:06.730" v="1801" actId="20577"/>
          <ac:spMkLst>
            <pc:docMk/>
            <pc:sldMk cId="1414376408" sldId="407"/>
            <ac:spMk id="14" creationId="{C15EE852-24F1-4643-8082-AB45CFF2BA10}"/>
          </ac:spMkLst>
        </pc:spChg>
        <pc:picChg chg="add mod">
          <ac:chgData name="David Nanambi Wakyiku" userId="eaa86f24-f2f6-4525-a3e9-73696fc00eeb" providerId="ADAL" clId="{F5E19216-AE46-4ACE-A584-1FDE2B5468FB}" dt="2023-05-17T23:57:42.865" v="1271" actId="1076"/>
          <ac:picMkLst>
            <pc:docMk/>
            <pc:sldMk cId="1414376408" sldId="407"/>
            <ac:picMk id="3" creationId="{B062925B-0C5E-5BE5-9B11-8C14AAC5F9CF}"/>
          </ac:picMkLst>
        </pc:picChg>
        <pc:picChg chg="del">
          <ac:chgData name="David Nanambi Wakyiku" userId="eaa86f24-f2f6-4525-a3e9-73696fc00eeb" providerId="ADAL" clId="{F5E19216-AE46-4ACE-A584-1FDE2B5468FB}" dt="2023-05-17T23:55:19.208" v="1259" actId="478"/>
          <ac:picMkLst>
            <pc:docMk/>
            <pc:sldMk cId="1414376408" sldId="407"/>
            <ac:picMk id="18" creationId="{301557C2-9072-409B-88EC-E8577CEFCAFB}"/>
          </ac:picMkLst>
        </pc:picChg>
      </pc:sldChg>
      <pc:sldChg chg="addSp delSp modSp add mod">
        <pc:chgData name="David Nanambi Wakyiku" userId="eaa86f24-f2f6-4525-a3e9-73696fc00eeb" providerId="ADAL" clId="{F5E19216-AE46-4ACE-A584-1FDE2B5468FB}" dt="2023-05-18T06:05:43.370" v="3263" actId="20577"/>
        <pc:sldMkLst>
          <pc:docMk/>
          <pc:sldMk cId="2306620068" sldId="408"/>
        </pc:sldMkLst>
        <pc:spChg chg="add del mod">
          <ac:chgData name="David Nanambi Wakyiku" userId="eaa86f24-f2f6-4525-a3e9-73696fc00eeb" providerId="ADAL" clId="{F5E19216-AE46-4ACE-A584-1FDE2B5468FB}" dt="2023-05-18T00:05:06.710" v="1646"/>
          <ac:spMkLst>
            <pc:docMk/>
            <pc:sldMk cId="2306620068" sldId="408"/>
            <ac:spMk id="2" creationId="{F967522C-E6B6-CC5C-9223-97A7E23943DF}"/>
          </ac:spMkLst>
        </pc:spChg>
        <pc:spChg chg="add mod">
          <ac:chgData name="David Nanambi Wakyiku" userId="eaa86f24-f2f6-4525-a3e9-73696fc00eeb" providerId="ADAL" clId="{F5E19216-AE46-4ACE-A584-1FDE2B5468FB}" dt="2023-05-18T00:07:24.071" v="1813" actId="20577"/>
          <ac:spMkLst>
            <pc:docMk/>
            <pc:sldMk cId="2306620068" sldId="408"/>
            <ac:spMk id="4" creationId="{83240747-3EE1-3BB3-1663-766BB5654A3D}"/>
          </ac:spMkLst>
        </pc:spChg>
        <pc:spChg chg="add mod">
          <ac:chgData name="David Nanambi Wakyiku" userId="eaa86f24-f2f6-4525-a3e9-73696fc00eeb" providerId="ADAL" clId="{F5E19216-AE46-4ACE-A584-1FDE2B5468FB}" dt="2023-05-18T06:04:03.019" v="3218" actId="1076"/>
          <ac:spMkLst>
            <pc:docMk/>
            <pc:sldMk cId="2306620068" sldId="408"/>
            <ac:spMk id="5" creationId="{B13AC305-4D0D-A383-5C81-4838AFFB1C6E}"/>
          </ac:spMkLst>
        </pc:spChg>
        <pc:spChg chg="add mod">
          <ac:chgData name="David Nanambi Wakyiku" userId="eaa86f24-f2f6-4525-a3e9-73696fc00eeb" providerId="ADAL" clId="{F5E19216-AE46-4ACE-A584-1FDE2B5468FB}" dt="2023-05-18T06:04:07.814" v="3219" actId="1076"/>
          <ac:spMkLst>
            <pc:docMk/>
            <pc:sldMk cId="2306620068" sldId="408"/>
            <ac:spMk id="6" creationId="{84E81BA3-A3E2-D6F1-5F6E-87990CDD7E93}"/>
          </ac:spMkLst>
        </pc:spChg>
        <pc:spChg chg="add mod">
          <ac:chgData name="David Nanambi Wakyiku" userId="eaa86f24-f2f6-4525-a3e9-73696fc00eeb" providerId="ADAL" clId="{F5E19216-AE46-4ACE-A584-1FDE2B5468FB}" dt="2023-05-18T06:05:43.370" v="3263" actId="20577"/>
          <ac:spMkLst>
            <pc:docMk/>
            <pc:sldMk cId="2306620068" sldId="408"/>
            <ac:spMk id="7" creationId="{213503E9-2A74-4123-94B6-ED86AE9BB8AD}"/>
          </ac:spMkLst>
        </pc:spChg>
        <pc:spChg chg="add mod">
          <ac:chgData name="David Nanambi Wakyiku" userId="eaa86f24-f2f6-4525-a3e9-73696fc00eeb" providerId="ADAL" clId="{F5E19216-AE46-4ACE-A584-1FDE2B5468FB}" dt="2023-05-18T06:05:31.465" v="3251" actId="20577"/>
          <ac:spMkLst>
            <pc:docMk/>
            <pc:sldMk cId="2306620068" sldId="408"/>
            <ac:spMk id="8" creationId="{7080F1D1-358B-E47A-97F3-689C41359F9D}"/>
          </ac:spMkLst>
        </pc:spChg>
        <pc:spChg chg="mod">
          <ac:chgData name="David Nanambi Wakyiku" userId="eaa86f24-f2f6-4525-a3e9-73696fc00eeb" providerId="ADAL" clId="{F5E19216-AE46-4ACE-A584-1FDE2B5468FB}" dt="2023-05-18T05:57:42.285" v="3192" actId="1076"/>
          <ac:spMkLst>
            <pc:docMk/>
            <pc:sldMk cId="2306620068" sldId="408"/>
            <ac:spMk id="14" creationId="{C15EE852-24F1-4643-8082-AB45CFF2BA1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5/17/2023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8401750" y="5513823"/>
            <a:ext cx="3565524" cy="2384898"/>
          </a:xfrm>
        </p:spPr>
        <p:txBody>
          <a:bodyPr anchor="b" anchorCtr="0">
            <a:normAutofit fontScale="90000"/>
          </a:bodyPr>
          <a:lstStyle/>
          <a:p>
            <a:r>
              <a:rPr lang="en-US" dirty="0"/>
              <a:t>Re-Think,</a:t>
            </a:r>
            <a:br>
              <a:rPr lang="en-US" dirty="0"/>
            </a:br>
            <a:r>
              <a:rPr lang="en-US" dirty="0"/>
              <a:t>Re-Energize,</a:t>
            </a:r>
            <a:br>
              <a:rPr lang="en-US" dirty="0"/>
            </a:br>
            <a:r>
              <a:rPr lang="en-US" dirty="0"/>
              <a:t>Re-Shape</a:t>
            </a:r>
            <a:br>
              <a:rPr lang="en-US" dirty="0"/>
            </a:br>
            <a:br>
              <a:rPr lang="en-US" dirty="0"/>
            </a:br>
            <a:r>
              <a:rPr lang="en-US" sz="2400" dirty="0"/>
              <a:t>5</a:t>
            </a:r>
            <a:r>
              <a:rPr lang="en-US" sz="2400" baseline="30000" dirty="0"/>
              <a:t>th</a:t>
            </a:r>
            <a:r>
              <a:rPr lang="en-US" sz="2400" dirty="0"/>
              <a:t> Annual IBAU </a:t>
            </a:r>
            <a:br>
              <a:rPr lang="en-US" sz="2400" dirty="0"/>
            </a:br>
            <a:r>
              <a:rPr lang="en-US" sz="2400" dirty="0"/>
              <a:t>Conference</a:t>
            </a:r>
            <a:br>
              <a:rPr lang="en-US" sz="2400" dirty="0"/>
            </a:br>
            <a:br>
              <a:rPr lang="en-US" sz="2400" dirty="0"/>
            </a:br>
            <a:br>
              <a:rPr lang="en-US" sz="2400" dirty="0"/>
            </a:br>
            <a:r>
              <a:rPr lang="en-US" sz="2400" dirty="0"/>
              <a:t>May 2023</a:t>
            </a:r>
            <a:br>
              <a:rPr lang="en-US" sz="2400" dirty="0"/>
            </a:br>
            <a:br>
              <a:rPr lang="en-US" sz="2400" dirty="0"/>
            </a:br>
            <a:br>
              <a:rPr lang="en-US" dirty="0"/>
            </a:br>
            <a:br>
              <a:rPr lang="en-US" dirty="0"/>
            </a:br>
            <a:br>
              <a:rPr lang="en-US" dirty="0"/>
            </a:br>
            <a:endParaRPr lang="en-US" dirty="0"/>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a:lstStyle/>
          <a:p>
            <a:r>
              <a:rPr lang="en-US" sz="3000" dirty="0"/>
              <a:t>Case Study 4 – Transport Brokers i.e., Ride-Hailing</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10</a:t>
            </a:fld>
            <a:endParaRPr lang="en-US"/>
          </a:p>
        </p:txBody>
      </p:sp>
      <p:sp>
        <p:nvSpPr>
          <p:cNvPr id="3" name="TextBox 2">
            <a:extLst>
              <a:ext uri="{FF2B5EF4-FFF2-40B4-BE49-F238E27FC236}">
                <a16:creationId xmlns:a16="http://schemas.microsoft.com/office/drawing/2014/main" id="{B21D9FA2-90F6-8243-5AF7-D08ACD784FF3}"/>
              </a:ext>
            </a:extLst>
          </p:cNvPr>
          <p:cNvSpPr txBox="1"/>
          <p:nvPr/>
        </p:nvSpPr>
        <p:spPr>
          <a:xfrm>
            <a:off x="402127" y="1215275"/>
            <a:ext cx="10598381" cy="5016758"/>
          </a:xfrm>
          <a:prstGeom prst="rect">
            <a:avLst/>
          </a:prstGeom>
          <a:noFill/>
        </p:spPr>
        <p:txBody>
          <a:bodyPr wrap="square">
            <a:spAutoFit/>
          </a:bodyPr>
          <a:lstStyle/>
          <a:p>
            <a:endParaRPr lang="en-US" sz="2000" dirty="0"/>
          </a:p>
          <a:p>
            <a:pPr marL="342900" indent="-342900">
              <a:buFontTx/>
              <a:buChar char="-"/>
            </a:pPr>
            <a:r>
              <a:rPr lang="en-US" sz="2000" dirty="0"/>
              <a:t>Ride-hailing apps like Uber and Lyft have disrupted traditional taxi services.</a:t>
            </a:r>
          </a:p>
          <a:p>
            <a:pPr marL="342900" indent="-342900">
              <a:buFontTx/>
              <a:buChar char="-"/>
            </a:pPr>
            <a:endParaRPr lang="en-US" sz="2000" dirty="0"/>
          </a:p>
          <a:p>
            <a:pPr marL="342900" indent="-342900">
              <a:buFontTx/>
              <a:buChar char="-"/>
            </a:pPr>
            <a:r>
              <a:rPr lang="en-US" sz="2000" dirty="0"/>
              <a:t>In New York City, the number of traditional taxi trips </a:t>
            </a:r>
            <a:r>
              <a:rPr lang="en-US" sz="2000" dirty="0">
                <a:solidFill>
                  <a:srgbClr val="FF0000"/>
                </a:solidFill>
              </a:rPr>
              <a:t>declined by 30% </a:t>
            </a:r>
            <a:r>
              <a:rPr lang="en-US" sz="2000" dirty="0"/>
              <a:t>between 2010 and 2018.</a:t>
            </a:r>
          </a:p>
          <a:p>
            <a:pPr marL="342900" indent="-342900">
              <a:buFontTx/>
              <a:buChar char="-"/>
            </a:pPr>
            <a:endParaRPr lang="en-US" sz="2000" dirty="0"/>
          </a:p>
          <a:p>
            <a:pPr marL="342900" indent="-342900">
              <a:buFontTx/>
              <a:buChar char="-"/>
            </a:pPr>
            <a:r>
              <a:rPr lang="en-US" sz="2000" dirty="0"/>
              <a:t>Uber and Lyft now account for 70% of the ride-hailing market in the US.</a:t>
            </a:r>
          </a:p>
          <a:p>
            <a:pPr marL="342900" indent="-342900">
              <a:buFontTx/>
              <a:buChar char="-"/>
            </a:pPr>
            <a:endParaRPr lang="en-US" sz="2000" dirty="0"/>
          </a:p>
          <a:p>
            <a:r>
              <a:rPr lang="en-US" sz="2000" dirty="0"/>
              <a:t>-  The </a:t>
            </a:r>
            <a:r>
              <a:rPr lang="en-US" sz="2000" dirty="0">
                <a:solidFill>
                  <a:srgbClr val="FF0000"/>
                </a:solidFill>
              </a:rPr>
              <a:t>value of NYC taxi medallions dropped </a:t>
            </a:r>
            <a:r>
              <a:rPr lang="en-US" sz="2000" dirty="0"/>
              <a:t>from over $1 million in 2013 to around $200,000 in 2019.</a:t>
            </a:r>
          </a:p>
          <a:p>
            <a:endParaRPr lang="en-US" sz="2000" dirty="0"/>
          </a:p>
          <a:p>
            <a:pPr marL="342900" indent="-342900">
              <a:buFontTx/>
              <a:buChar char="-"/>
            </a:pPr>
            <a:r>
              <a:rPr lang="en-US" sz="2000" dirty="0"/>
              <a:t>In London, the number of licensed taxi drivers </a:t>
            </a:r>
            <a:r>
              <a:rPr lang="en-US" sz="2000" dirty="0">
                <a:solidFill>
                  <a:srgbClr val="FF0000"/>
                </a:solidFill>
              </a:rPr>
              <a:t>decreased</a:t>
            </a:r>
            <a:r>
              <a:rPr lang="en-US" sz="2000" dirty="0"/>
              <a:t> by 6.5% between 2015 and 2021.</a:t>
            </a:r>
          </a:p>
          <a:p>
            <a:pPr marL="342900" indent="-342900">
              <a:buFontTx/>
              <a:buChar char="-"/>
            </a:pPr>
            <a:endParaRPr lang="en-US" sz="2000" dirty="0"/>
          </a:p>
          <a:p>
            <a:pPr marL="342900" indent="-342900">
              <a:buFontTx/>
              <a:buChar char="-"/>
            </a:pPr>
            <a:r>
              <a:rPr lang="en-US" sz="2000" dirty="0"/>
              <a:t>Ride-hailing apps like Uber and Bolt have gained significant market share, with Uber alone having over 45,000 drivers in London.</a:t>
            </a:r>
          </a:p>
          <a:p>
            <a:pPr marL="342900" indent="-342900">
              <a:buFontTx/>
              <a:buChar char="-"/>
            </a:pPr>
            <a:endParaRPr lang="en-US" sz="2000" dirty="0"/>
          </a:p>
          <a:p>
            <a:r>
              <a:rPr lang="en-US" sz="2000" dirty="0"/>
              <a:t>-  In 2019, Uber accounted for 74% of all private hire vehicle trips in London.</a:t>
            </a:r>
          </a:p>
        </p:txBody>
      </p:sp>
    </p:spTree>
    <p:extLst>
      <p:ext uri="{BB962C8B-B14F-4D97-AF65-F5344CB8AC3E}">
        <p14:creationId xmlns:p14="http://schemas.microsoft.com/office/powerpoint/2010/main" val="251527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sz="3000" dirty="0"/>
              <a:t>Ride-Hailing – Growing Fast…</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486182" y="1292463"/>
            <a:ext cx="3563936" cy="535354"/>
          </a:xfrm>
        </p:spPr>
        <p:txBody>
          <a:bodyPr/>
          <a:lstStyle/>
          <a:p>
            <a:r>
              <a:rPr lang="en-US" dirty="0" err="1"/>
              <a:t>nigeria</a:t>
            </a:r>
            <a:endParaRPr lang="en-US" dirty="0"/>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486182" y="1988458"/>
            <a:ext cx="3563936" cy="3515555"/>
          </a:xfrm>
        </p:spPr>
        <p:txBody>
          <a:bodyPr>
            <a:normAutofit fontScale="92500"/>
          </a:bodyPr>
          <a:lstStyle/>
          <a:p>
            <a:pPr lvl="0"/>
            <a:r>
              <a:rPr lang="en-US" sz="1900" dirty="0"/>
              <a:t>Local ride-hailing apps like Bolt (formerly </a:t>
            </a:r>
            <a:r>
              <a:rPr lang="en-US" sz="1900" dirty="0" err="1"/>
              <a:t>Taxify</a:t>
            </a:r>
            <a:r>
              <a:rPr lang="en-US" sz="1900" dirty="0"/>
              <a:t>) and </a:t>
            </a:r>
            <a:r>
              <a:rPr lang="en-US" sz="1900" dirty="0" err="1"/>
              <a:t>Gokada</a:t>
            </a:r>
            <a:r>
              <a:rPr lang="en-US" sz="1900" dirty="0"/>
              <a:t> have disrupted traditional taxi services in Nigeria.</a:t>
            </a:r>
          </a:p>
          <a:p>
            <a:pPr lvl="0"/>
            <a:r>
              <a:rPr lang="en-US" sz="1900" dirty="0"/>
              <a:t>Bolt has expanded rapidly since its launch in Nigeria in 2016, with over 10,000 drivers in Lagos alone.</a:t>
            </a:r>
          </a:p>
          <a:p>
            <a:pPr lvl="0"/>
            <a:r>
              <a:rPr lang="en-US" sz="1900" dirty="0"/>
              <a:t>Traditional taxi drivers in Nigeria have reported a </a:t>
            </a:r>
            <a:r>
              <a:rPr lang="en-US" sz="1900" dirty="0">
                <a:solidFill>
                  <a:srgbClr val="FF0000">
                    <a:alpha val="60000"/>
                  </a:srgbClr>
                </a:solidFill>
              </a:rPr>
              <a:t>decline in business</a:t>
            </a:r>
            <a:r>
              <a:rPr lang="en-US" sz="1900" dirty="0"/>
              <a:t> due to the rise of ride-hailing apps.</a:t>
            </a:r>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276891" y="1292463"/>
            <a:ext cx="3566160" cy="535354"/>
          </a:xfrm>
        </p:spPr>
        <p:txBody>
          <a:bodyPr/>
          <a:lstStyle/>
          <a:p>
            <a:r>
              <a:rPr lang="en-US" dirty="0"/>
              <a:t>South </a:t>
            </a:r>
            <a:r>
              <a:rPr lang="en-US" dirty="0" err="1"/>
              <a:t>africa</a:t>
            </a:r>
            <a:endParaRPr lang="en-US" dirty="0"/>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202518" y="1988458"/>
            <a:ext cx="3640533" cy="3515555"/>
          </a:xfrm>
        </p:spPr>
        <p:txBody>
          <a:bodyPr>
            <a:noAutofit/>
          </a:bodyPr>
          <a:lstStyle/>
          <a:p>
            <a:pPr lvl="0"/>
            <a:r>
              <a:rPr lang="en-US" sz="1800" dirty="0"/>
              <a:t> Uber launched in South Africa in 2013, and now operates in several major cities, including Johannesburg, Cape Town, and Durban.</a:t>
            </a:r>
          </a:p>
          <a:p>
            <a:pPr lvl="0"/>
            <a:r>
              <a:rPr lang="en-US" sz="1800" dirty="0"/>
              <a:t> The rise of Uber and other ride-hailing apps like Bolt has led to a decline in demand for traditional metered taxis.</a:t>
            </a:r>
          </a:p>
          <a:p>
            <a:pPr lvl="0"/>
            <a:r>
              <a:rPr lang="en-US" sz="1800" dirty="0"/>
              <a:t> Traditional taxi drivers in South Africa have </a:t>
            </a:r>
            <a:r>
              <a:rPr lang="en-US" sz="1800" dirty="0">
                <a:solidFill>
                  <a:srgbClr val="FF0000">
                    <a:alpha val="60000"/>
                  </a:srgbClr>
                </a:solidFill>
              </a:rPr>
              <a:t>staged protests </a:t>
            </a:r>
            <a:r>
              <a:rPr lang="en-US" sz="1800" dirty="0"/>
              <a:t>against Uber, claiming unfair competition and loss of income.</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074977" y="1292463"/>
            <a:ext cx="3566160" cy="535354"/>
          </a:xfrm>
        </p:spPr>
        <p:txBody>
          <a:bodyPr/>
          <a:lstStyle/>
          <a:p>
            <a:r>
              <a:rPr lang="en-US" dirty="0"/>
              <a:t>India</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7843051" y="1988458"/>
            <a:ext cx="3740681" cy="3515555"/>
          </a:xfrm>
        </p:spPr>
        <p:txBody>
          <a:bodyPr>
            <a:noAutofit/>
          </a:bodyPr>
          <a:lstStyle/>
          <a:p>
            <a:pPr lvl="0"/>
            <a:r>
              <a:rPr lang="en-US" sz="1800" dirty="0"/>
              <a:t> Indian ride-hailing giant Ola has disrupted traditional taxi services in the country since its launch in 2010.</a:t>
            </a:r>
          </a:p>
          <a:p>
            <a:pPr lvl="0"/>
            <a:r>
              <a:rPr lang="en-US" sz="1800" dirty="0"/>
              <a:t>Ola now operates in over 100 cities across India, with more than 1.5 million driver-partners.</a:t>
            </a:r>
          </a:p>
          <a:p>
            <a:pPr lvl="0"/>
            <a:r>
              <a:rPr lang="en-US" sz="1800" dirty="0"/>
              <a:t> Traditional taxi drivers in India have reported a </a:t>
            </a:r>
            <a:r>
              <a:rPr lang="en-US" sz="1800" dirty="0">
                <a:solidFill>
                  <a:srgbClr val="FF0000">
                    <a:alpha val="60000"/>
                  </a:srgbClr>
                </a:solidFill>
              </a:rPr>
              <a:t>significant decline in business </a:t>
            </a:r>
            <a:r>
              <a:rPr lang="en-US" sz="1800" dirty="0"/>
              <a:t>due to the rise of ride-hailing apps, with some switching to platforms like Ola and Uber to sustain their livelihoods.</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278830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a:lstStyle/>
          <a:p>
            <a:r>
              <a:rPr lang="en-US" sz="3000" dirty="0"/>
              <a:t>Case Study 5 – Real Estate Brokers</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
        <p:nvSpPr>
          <p:cNvPr id="3" name="TextBox 2">
            <a:extLst>
              <a:ext uri="{FF2B5EF4-FFF2-40B4-BE49-F238E27FC236}">
                <a16:creationId xmlns:a16="http://schemas.microsoft.com/office/drawing/2014/main" id="{B21D9FA2-90F6-8243-5AF7-D08ACD784FF3}"/>
              </a:ext>
            </a:extLst>
          </p:cNvPr>
          <p:cNvSpPr txBox="1"/>
          <p:nvPr/>
        </p:nvSpPr>
        <p:spPr>
          <a:xfrm>
            <a:off x="549538" y="1498739"/>
            <a:ext cx="10598381" cy="4708981"/>
          </a:xfrm>
          <a:prstGeom prst="rect">
            <a:avLst/>
          </a:prstGeom>
          <a:noFill/>
        </p:spPr>
        <p:txBody>
          <a:bodyPr wrap="square">
            <a:spAutoFit/>
          </a:bodyPr>
          <a:lstStyle/>
          <a:p>
            <a:r>
              <a:rPr lang="en-US" sz="2000" dirty="0"/>
              <a:t>United States:</a:t>
            </a:r>
          </a:p>
          <a:p>
            <a:pPr marL="342900" indent="-342900">
              <a:buFontTx/>
              <a:buChar char="-"/>
            </a:pPr>
            <a:r>
              <a:rPr lang="en-US" sz="2000" dirty="0"/>
              <a:t>Online platforms like Zillow and Redfin have changed the way people buy and sell homes.</a:t>
            </a:r>
          </a:p>
          <a:p>
            <a:endParaRPr lang="en-US" sz="2000" dirty="0"/>
          </a:p>
          <a:p>
            <a:pPr marL="342900" indent="-342900">
              <a:buFontTx/>
              <a:buChar char="-"/>
            </a:pPr>
            <a:r>
              <a:rPr lang="en-US" sz="2000" dirty="0"/>
              <a:t>90% of home buyers in the US now search for properties online.</a:t>
            </a:r>
          </a:p>
          <a:p>
            <a:endParaRPr lang="en-US" sz="2000" dirty="0"/>
          </a:p>
          <a:p>
            <a:r>
              <a:rPr lang="en-US" sz="2000" dirty="0"/>
              <a:t>- In 2019, Redfin reported a 60% increase in customers compared to the previous year.</a:t>
            </a:r>
          </a:p>
          <a:p>
            <a:endParaRPr lang="en-US" sz="2000" dirty="0"/>
          </a:p>
          <a:p>
            <a:r>
              <a:rPr lang="en-US" sz="2000" dirty="0"/>
              <a:t>United Kingdom:</a:t>
            </a:r>
          </a:p>
          <a:p>
            <a:pPr marL="342900" indent="-342900">
              <a:buFontTx/>
              <a:buChar char="-"/>
            </a:pPr>
            <a:r>
              <a:rPr lang="en-US" sz="2000" dirty="0"/>
              <a:t>Online estate agents like </a:t>
            </a:r>
            <a:r>
              <a:rPr lang="en-US" sz="2000" dirty="0" err="1"/>
              <a:t>Purplebricks</a:t>
            </a:r>
            <a:r>
              <a:rPr lang="en-US" sz="2000" dirty="0"/>
              <a:t> and </a:t>
            </a:r>
            <a:r>
              <a:rPr lang="en-US" sz="2000" dirty="0" err="1"/>
              <a:t>Yopa</a:t>
            </a:r>
            <a:r>
              <a:rPr lang="en-US" sz="2000" dirty="0"/>
              <a:t> have </a:t>
            </a:r>
            <a:r>
              <a:rPr lang="en-US" sz="2000" dirty="0">
                <a:solidFill>
                  <a:srgbClr val="FF0000"/>
                </a:solidFill>
              </a:rPr>
              <a:t>disrupted the traditional real estate agency landscape</a:t>
            </a:r>
            <a:r>
              <a:rPr lang="en-US" sz="2000" dirty="0"/>
              <a:t> in the UK.</a:t>
            </a:r>
          </a:p>
          <a:p>
            <a:endParaRPr lang="en-US" sz="2000" dirty="0"/>
          </a:p>
          <a:p>
            <a:pPr marL="342900" indent="-342900">
              <a:buFontTx/>
              <a:buChar char="-"/>
            </a:pPr>
            <a:r>
              <a:rPr lang="en-US" sz="2000" dirty="0"/>
              <a:t>In 2019, online estate agents captured 7.6% of the market share.</a:t>
            </a:r>
          </a:p>
          <a:p>
            <a:endParaRPr lang="en-US" sz="2000" dirty="0"/>
          </a:p>
          <a:p>
            <a:r>
              <a:rPr lang="en-US" sz="2000" dirty="0"/>
              <a:t>- </a:t>
            </a:r>
            <a:r>
              <a:rPr lang="en-US" sz="2000" dirty="0" err="1"/>
              <a:t>Purplebricks</a:t>
            </a:r>
            <a:r>
              <a:rPr lang="en-US" sz="2000" dirty="0"/>
              <a:t>, founded in 2012, has expanded to several countries and is now valued at over £240 million.</a:t>
            </a:r>
          </a:p>
        </p:txBody>
      </p:sp>
    </p:spTree>
    <p:extLst>
      <p:ext uri="{BB962C8B-B14F-4D97-AF65-F5344CB8AC3E}">
        <p14:creationId xmlns:p14="http://schemas.microsoft.com/office/powerpoint/2010/main" val="143814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sz="3000" dirty="0"/>
              <a:t>Real Estate Brokers – Providing Scale and Innovation …</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1073939" y="1345921"/>
            <a:ext cx="3563936" cy="535354"/>
          </a:xfrm>
        </p:spPr>
        <p:txBody>
          <a:bodyPr/>
          <a:lstStyle/>
          <a:p>
            <a:r>
              <a:rPr lang="en-US" dirty="0"/>
              <a:t>INDIA</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988206" y="2070503"/>
            <a:ext cx="4140054" cy="3515555"/>
          </a:xfrm>
        </p:spPr>
        <p:txBody>
          <a:bodyPr>
            <a:noAutofit/>
          </a:bodyPr>
          <a:lstStyle/>
          <a:p>
            <a:pPr lvl="0"/>
            <a:r>
              <a:rPr lang="en-US" dirty="0"/>
              <a:t>Online real estate platforms like 99acres, </a:t>
            </a:r>
            <a:r>
              <a:rPr lang="en-US" dirty="0" err="1"/>
              <a:t>MagicBricks</a:t>
            </a:r>
            <a:r>
              <a:rPr lang="en-US" dirty="0"/>
              <a:t>, and Housing.com have impacted traditional real estate services in India.</a:t>
            </a:r>
          </a:p>
          <a:p>
            <a:pPr lvl="0"/>
            <a:r>
              <a:rPr lang="en-US" dirty="0"/>
              <a:t>99acres has over 9 million property listings, while </a:t>
            </a:r>
            <a:r>
              <a:rPr lang="en-US" dirty="0" err="1"/>
              <a:t>MagicBricks</a:t>
            </a:r>
            <a:r>
              <a:rPr lang="en-US" dirty="0"/>
              <a:t> has over 1.2 million active listings.</a:t>
            </a:r>
          </a:p>
          <a:p>
            <a:pPr lvl="0"/>
            <a:r>
              <a:rPr lang="en-US" dirty="0"/>
              <a:t>These platforms have introduced features </a:t>
            </a:r>
            <a:r>
              <a:rPr lang="en-US" dirty="0">
                <a:solidFill>
                  <a:srgbClr val="FF0000"/>
                </a:solidFill>
              </a:rPr>
              <a:t>like virtual tours</a:t>
            </a:r>
            <a:r>
              <a:rPr lang="en-US" dirty="0"/>
              <a:t>, price trends, and neighborhood insights, which have changed the way people search for properties in India.</a:t>
            </a:r>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6561569" y="1508544"/>
            <a:ext cx="3492751" cy="435341"/>
          </a:xfrm>
        </p:spPr>
        <p:txBody>
          <a:bodyPr/>
          <a:lstStyle/>
          <a:p>
            <a:r>
              <a:rPr lang="en-US" dirty="0"/>
              <a:t>NIGERIA</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6384347" y="2148206"/>
            <a:ext cx="4331855" cy="3515555"/>
          </a:xfrm>
        </p:spPr>
        <p:txBody>
          <a:bodyPr>
            <a:noAutofit/>
          </a:bodyPr>
          <a:lstStyle/>
          <a:p>
            <a:pPr lvl="0"/>
            <a:r>
              <a:rPr lang="en-US" sz="1800" dirty="0"/>
              <a:t>Online property marketplaces like </a:t>
            </a:r>
            <a:r>
              <a:rPr lang="en-US" sz="1800" dirty="0" err="1"/>
              <a:t>PropertyPro</a:t>
            </a:r>
            <a:r>
              <a:rPr lang="en-US" sz="1800" dirty="0"/>
              <a:t>, </a:t>
            </a:r>
            <a:r>
              <a:rPr lang="en-US" sz="1800" dirty="0" err="1"/>
              <a:t>PrivateProperty</a:t>
            </a:r>
            <a:r>
              <a:rPr lang="en-US" sz="1800" dirty="0"/>
              <a:t>, and Jumia House have disrupted traditional real estate services in Nigeria.</a:t>
            </a:r>
          </a:p>
          <a:p>
            <a:pPr lvl="0"/>
            <a:r>
              <a:rPr lang="en-US" sz="1800" dirty="0" err="1"/>
              <a:t>PropertyPro</a:t>
            </a:r>
            <a:r>
              <a:rPr lang="en-US" sz="1800" dirty="0"/>
              <a:t> has over 60,000 property listings and receives over 1 million monthly visits.</a:t>
            </a:r>
          </a:p>
          <a:p>
            <a:pPr lvl="0"/>
            <a:r>
              <a:rPr lang="en-US" sz="1800" dirty="0"/>
              <a:t>These platforms </a:t>
            </a:r>
            <a:r>
              <a:rPr lang="en-US" sz="1800" dirty="0">
                <a:solidFill>
                  <a:srgbClr val="FF0000">
                    <a:alpha val="60000"/>
                  </a:srgbClr>
                </a:solidFill>
              </a:rPr>
              <a:t>have made it easier for Nigerians to search </a:t>
            </a:r>
            <a:r>
              <a:rPr lang="en-US" sz="1800" dirty="0"/>
              <a:t>for properties, compare prices, and contact agents, leading to a decline in the reliance on traditional real estate services.</a:t>
            </a:r>
          </a:p>
          <a:p>
            <a:pPr lvl="0"/>
            <a:endParaRPr lang="en-US" sz="1800" dirty="0"/>
          </a:p>
          <a:p>
            <a:pPr lvl="0"/>
            <a:r>
              <a:rPr lang="en-US" sz="1800" dirty="0"/>
              <a:t>Slide 4.5:</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Tree>
    <p:extLst>
      <p:ext uri="{BB962C8B-B14F-4D97-AF65-F5344CB8AC3E}">
        <p14:creationId xmlns:p14="http://schemas.microsoft.com/office/powerpoint/2010/main" val="313295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a:lstStyle/>
          <a:p>
            <a:r>
              <a:rPr lang="en-US" sz="3000" dirty="0"/>
              <a:t>Case Study 6 – Stock Brokers </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14</a:t>
            </a:fld>
            <a:endParaRPr lang="en-US"/>
          </a:p>
        </p:txBody>
      </p:sp>
      <p:sp>
        <p:nvSpPr>
          <p:cNvPr id="3" name="TextBox 2">
            <a:extLst>
              <a:ext uri="{FF2B5EF4-FFF2-40B4-BE49-F238E27FC236}">
                <a16:creationId xmlns:a16="http://schemas.microsoft.com/office/drawing/2014/main" id="{B21D9FA2-90F6-8243-5AF7-D08ACD784FF3}"/>
              </a:ext>
            </a:extLst>
          </p:cNvPr>
          <p:cNvSpPr txBox="1"/>
          <p:nvPr/>
        </p:nvSpPr>
        <p:spPr>
          <a:xfrm>
            <a:off x="420600" y="1028789"/>
            <a:ext cx="11485073" cy="5632311"/>
          </a:xfrm>
          <a:prstGeom prst="rect">
            <a:avLst/>
          </a:prstGeom>
          <a:noFill/>
        </p:spPr>
        <p:txBody>
          <a:bodyPr wrap="square">
            <a:spAutoFit/>
          </a:bodyPr>
          <a:lstStyle/>
          <a:p>
            <a:r>
              <a:rPr lang="en-US" sz="2000" dirty="0"/>
              <a:t>United States:</a:t>
            </a:r>
          </a:p>
          <a:p>
            <a:pPr marL="342900" indent="-342900">
              <a:buFontTx/>
              <a:buChar char="-"/>
            </a:pPr>
            <a:r>
              <a:rPr lang="en-US" sz="2000" dirty="0"/>
              <a:t>Online trading platforms like Robinhood and E*TRADE have disrupted traditional stockbrokers.</a:t>
            </a:r>
          </a:p>
          <a:p>
            <a:endParaRPr lang="en-US" sz="2000" dirty="0"/>
          </a:p>
          <a:p>
            <a:pPr marL="342900" indent="-342900">
              <a:buFontTx/>
              <a:buChar char="-"/>
            </a:pPr>
            <a:r>
              <a:rPr lang="en-US" sz="2000" dirty="0"/>
              <a:t>The number of online brokerage accounts in the US increased from 3.7 million in 1997 to 56.2 million in 2018.</a:t>
            </a:r>
          </a:p>
          <a:p>
            <a:endParaRPr lang="en-US" sz="2000" dirty="0"/>
          </a:p>
          <a:p>
            <a:r>
              <a:rPr lang="en-US" sz="2000" dirty="0"/>
              <a:t>- In 2019, major US brokerages like Charles Schwab and TD Ameritrade </a:t>
            </a:r>
            <a:r>
              <a:rPr lang="en-US" sz="2000" dirty="0">
                <a:solidFill>
                  <a:srgbClr val="FF0000"/>
                </a:solidFill>
              </a:rPr>
              <a:t>eliminated trading fees due to competition from online platforms.</a:t>
            </a:r>
          </a:p>
          <a:p>
            <a:endParaRPr lang="en-US" sz="2000" dirty="0"/>
          </a:p>
          <a:p>
            <a:r>
              <a:rPr lang="en-US" sz="2000" dirty="0"/>
              <a:t>United Kingdom:</a:t>
            </a:r>
          </a:p>
          <a:p>
            <a:pPr marL="342900" indent="-342900">
              <a:buFontTx/>
              <a:buChar char="-"/>
            </a:pPr>
            <a:r>
              <a:rPr lang="en-US" sz="2000" dirty="0"/>
              <a:t>UK-based online trading platforms like Hargreaves Lansdown, IG Group, and AJ Bell have challenged traditional stockbrokers.</a:t>
            </a:r>
          </a:p>
          <a:p>
            <a:endParaRPr lang="en-US" sz="2000" dirty="0"/>
          </a:p>
          <a:p>
            <a:pPr marL="342900" indent="-342900">
              <a:buFontTx/>
              <a:buChar char="-"/>
            </a:pPr>
            <a:r>
              <a:rPr lang="en-US" sz="2000" dirty="0"/>
              <a:t>Hargreaves Lansdown, the largest online trading platform in the UK, has over 1.3 million clients and £120 billion in assets under management.</a:t>
            </a:r>
          </a:p>
          <a:p>
            <a:endParaRPr lang="en-US" sz="2000" dirty="0"/>
          </a:p>
          <a:p>
            <a:r>
              <a:rPr lang="en-US" sz="2000" dirty="0"/>
              <a:t>- The rise of online trading platforms has </a:t>
            </a:r>
            <a:r>
              <a:rPr lang="en-US" sz="2000" dirty="0">
                <a:solidFill>
                  <a:srgbClr val="FF0000"/>
                </a:solidFill>
              </a:rPr>
              <a:t>led to a decline in the use of traditional stockbrokers </a:t>
            </a:r>
            <a:r>
              <a:rPr lang="en-US" sz="2000" dirty="0"/>
              <a:t>and increased price competition in the industry.</a:t>
            </a:r>
          </a:p>
        </p:txBody>
      </p:sp>
    </p:spTree>
    <p:extLst>
      <p:ext uri="{BB962C8B-B14F-4D97-AF65-F5344CB8AC3E}">
        <p14:creationId xmlns:p14="http://schemas.microsoft.com/office/powerpoint/2010/main" val="411418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sz="3000" dirty="0"/>
              <a:t>Stock Brokers – Eating traditional player’s pie …</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493456" y="1377805"/>
            <a:ext cx="3563936" cy="535354"/>
          </a:xfrm>
        </p:spPr>
        <p:txBody>
          <a:bodyPr/>
          <a:lstStyle/>
          <a:p>
            <a:r>
              <a:rPr lang="en-US" dirty="0" err="1"/>
              <a:t>india</a:t>
            </a:r>
            <a:endParaRPr lang="en-US" dirty="0"/>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308883" y="2085625"/>
            <a:ext cx="3800764" cy="3515555"/>
          </a:xfrm>
        </p:spPr>
        <p:txBody>
          <a:bodyPr>
            <a:noAutofit/>
          </a:bodyPr>
          <a:lstStyle/>
          <a:p>
            <a:pPr lvl="0"/>
            <a:r>
              <a:rPr lang="en-US" dirty="0"/>
              <a:t> Online trading platforms like </a:t>
            </a:r>
            <a:r>
              <a:rPr lang="en-US" dirty="0" err="1"/>
              <a:t>Zerodha</a:t>
            </a:r>
            <a:r>
              <a:rPr lang="en-US" dirty="0"/>
              <a:t> and </a:t>
            </a:r>
            <a:r>
              <a:rPr lang="en-US" dirty="0" err="1"/>
              <a:t>Upstox</a:t>
            </a:r>
            <a:r>
              <a:rPr lang="en-US" dirty="0"/>
              <a:t> have DISRUPTED traditional stockbrokers in India.</a:t>
            </a:r>
          </a:p>
          <a:p>
            <a:pPr lvl="0"/>
            <a:r>
              <a:rPr lang="en-US" dirty="0" err="1"/>
              <a:t>Zerodha</a:t>
            </a:r>
            <a:r>
              <a:rPr lang="en-US" dirty="0"/>
              <a:t>, founded in 2010, has become the </a:t>
            </a:r>
            <a:r>
              <a:rPr lang="en-US" dirty="0">
                <a:solidFill>
                  <a:srgbClr val="FF0000">
                    <a:alpha val="60000"/>
                  </a:srgbClr>
                </a:solidFill>
              </a:rPr>
              <a:t>largest stockbroker in India,</a:t>
            </a:r>
            <a:r>
              <a:rPr lang="en-US" dirty="0"/>
              <a:t> with over 3 million clients and a daily trading turnover of over $2 billion.</a:t>
            </a:r>
          </a:p>
          <a:p>
            <a:pPr lvl="0"/>
            <a:r>
              <a:rPr lang="en-US" dirty="0"/>
              <a:t>Traditional brokerage firms like ICICI Direct and HDFC Securities have had to reduce their fees and expand their digital offerings to compete with these online platforms.</a:t>
            </a:r>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334495"/>
            <a:ext cx="3566160" cy="535354"/>
          </a:xfrm>
        </p:spPr>
        <p:txBody>
          <a:bodyPr/>
          <a:lstStyle/>
          <a:p>
            <a:r>
              <a:rPr lang="en-US" dirty="0" err="1"/>
              <a:t>nigeria</a:t>
            </a:r>
            <a:endParaRPr lang="en-US" dirty="0"/>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267200" y="2085625"/>
            <a:ext cx="3640533" cy="3515555"/>
          </a:xfrm>
        </p:spPr>
        <p:txBody>
          <a:bodyPr>
            <a:noAutofit/>
          </a:bodyPr>
          <a:lstStyle/>
          <a:p>
            <a:pPr lvl="0"/>
            <a:r>
              <a:rPr lang="en-US" sz="1800" dirty="0"/>
              <a:t>Online trading platforms like Chaka and Bamboo have emerged in Nigeria, allowing investors to trade local and foreign stocks.</a:t>
            </a:r>
          </a:p>
          <a:p>
            <a:pPr lvl="0"/>
            <a:r>
              <a:rPr lang="en-US" sz="1800" dirty="0"/>
              <a:t>Chaka, launched in 2019, offers access to over 4,000 local and international stocks and has attracted thousands of users.</a:t>
            </a:r>
          </a:p>
          <a:p>
            <a:pPr lvl="0"/>
            <a:r>
              <a:rPr lang="en-US" sz="1800" dirty="0"/>
              <a:t>Traditional stockbrokers in Nigeria have had to adapt by offering online trading platforms and </a:t>
            </a:r>
            <a:r>
              <a:rPr lang="en-US" sz="1800" dirty="0">
                <a:solidFill>
                  <a:srgbClr val="FF0000">
                    <a:alpha val="60000"/>
                  </a:srgbClr>
                </a:solidFill>
              </a:rPr>
              <a:t>reducing fees to compete </a:t>
            </a:r>
            <a:r>
              <a:rPr lang="en-US" sz="1800" dirty="0"/>
              <a:t>with these new entrants.</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39659" y="1345921"/>
            <a:ext cx="3566160" cy="535354"/>
          </a:xfrm>
        </p:spPr>
        <p:txBody>
          <a:bodyPr/>
          <a:lstStyle/>
          <a:p>
            <a:r>
              <a:rPr lang="en-US" dirty="0"/>
              <a:t>CHINA</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7965138" y="2085625"/>
            <a:ext cx="3740681" cy="3515555"/>
          </a:xfrm>
        </p:spPr>
        <p:txBody>
          <a:bodyPr>
            <a:noAutofit/>
          </a:bodyPr>
          <a:lstStyle/>
          <a:p>
            <a:pPr lvl="0"/>
            <a:r>
              <a:rPr lang="en-US" sz="1800" dirty="0"/>
              <a:t>Online trading platforms like </a:t>
            </a:r>
            <a:r>
              <a:rPr lang="en-US" sz="1800" dirty="0" err="1"/>
              <a:t>Futu</a:t>
            </a:r>
            <a:r>
              <a:rPr lang="en-US" sz="1800" dirty="0"/>
              <a:t> and Tiger Brokers have DISRUPTED the traditional stockbroking industry in China.</a:t>
            </a:r>
          </a:p>
          <a:p>
            <a:pPr lvl="0"/>
            <a:r>
              <a:rPr lang="en-US" sz="1800" dirty="0" err="1"/>
              <a:t>Futu</a:t>
            </a:r>
            <a:r>
              <a:rPr lang="en-US" sz="1800" dirty="0"/>
              <a:t>, backed by Tencent, has over 10 million users and a market capitalization of over $11 billion.</a:t>
            </a:r>
          </a:p>
          <a:p>
            <a:pPr lvl="0"/>
            <a:r>
              <a:rPr lang="en-US" sz="1800" dirty="0"/>
              <a:t>Traditional Chinese brokerage firms like CITIC Securities and Haitong Securities have had to invest in digital platforms and </a:t>
            </a:r>
            <a:r>
              <a:rPr lang="en-US" sz="1800" dirty="0">
                <a:solidFill>
                  <a:srgbClr val="FF0000">
                    <a:alpha val="60000"/>
                  </a:srgbClr>
                </a:solidFill>
              </a:rPr>
              <a:t>lower fees to compete</a:t>
            </a:r>
            <a:r>
              <a:rPr lang="en-US" sz="1800" dirty="0"/>
              <a:t> with these online trading platforms.</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15</a:t>
            </a:fld>
            <a:endParaRPr lang="en-US"/>
          </a:p>
        </p:txBody>
      </p:sp>
    </p:spTree>
    <p:extLst>
      <p:ext uri="{BB962C8B-B14F-4D97-AF65-F5344CB8AC3E}">
        <p14:creationId xmlns:p14="http://schemas.microsoft.com/office/powerpoint/2010/main" val="311999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420600" y="196900"/>
            <a:ext cx="11091600" cy="1332000"/>
          </a:xfrm>
        </p:spPr>
        <p:txBody>
          <a:bodyPr/>
          <a:lstStyle/>
          <a:p>
            <a:r>
              <a:rPr lang="en-US" sz="3000" dirty="0"/>
              <a:t>Case Study 7 – Insurance-Brokers – Online Comparison Platforms</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16</a:t>
            </a:fld>
            <a:endParaRPr lang="en-US"/>
          </a:p>
        </p:txBody>
      </p:sp>
      <p:sp>
        <p:nvSpPr>
          <p:cNvPr id="3" name="TextBox 2">
            <a:extLst>
              <a:ext uri="{FF2B5EF4-FFF2-40B4-BE49-F238E27FC236}">
                <a16:creationId xmlns:a16="http://schemas.microsoft.com/office/drawing/2014/main" id="{B21D9FA2-90F6-8243-5AF7-D08ACD784FF3}"/>
              </a:ext>
            </a:extLst>
          </p:cNvPr>
          <p:cNvSpPr txBox="1"/>
          <p:nvPr/>
        </p:nvSpPr>
        <p:spPr>
          <a:xfrm>
            <a:off x="420600" y="862900"/>
            <a:ext cx="11485073" cy="5940088"/>
          </a:xfrm>
          <a:prstGeom prst="rect">
            <a:avLst/>
          </a:prstGeom>
          <a:noFill/>
        </p:spPr>
        <p:txBody>
          <a:bodyPr wrap="square">
            <a:spAutoFit/>
          </a:bodyPr>
          <a:lstStyle/>
          <a:p>
            <a:r>
              <a:rPr lang="en-US" sz="2000" dirty="0"/>
              <a:t>United States - </a:t>
            </a:r>
            <a:r>
              <a:rPr lang="en-US" sz="2000" dirty="0" err="1"/>
              <a:t>Insurify</a:t>
            </a:r>
            <a:r>
              <a:rPr lang="en-US" sz="2000" dirty="0"/>
              <a:t> and The Zebra:</a:t>
            </a:r>
          </a:p>
          <a:p>
            <a:pPr marL="342900" indent="-342900">
              <a:buFontTx/>
              <a:buChar char="-"/>
            </a:pPr>
            <a:r>
              <a:rPr lang="en-US" sz="2000" dirty="0" err="1"/>
              <a:t>Insurify</a:t>
            </a:r>
            <a:r>
              <a:rPr lang="en-US" sz="2000" dirty="0"/>
              <a:t> and The Zebra are two leading online comparison platforms in the US insurance market.</a:t>
            </a:r>
          </a:p>
          <a:p>
            <a:endParaRPr lang="en-US" sz="2000" dirty="0"/>
          </a:p>
          <a:p>
            <a:pPr marL="342900" indent="-342900">
              <a:buFontTx/>
              <a:buChar char="-"/>
            </a:pPr>
            <a:r>
              <a:rPr lang="en-US" sz="2000" dirty="0" err="1"/>
              <a:t>Insurify</a:t>
            </a:r>
            <a:r>
              <a:rPr lang="en-US" sz="2000" dirty="0"/>
              <a:t> has helped over 3 million customers compare insurance quotes since its launch in 2013.</a:t>
            </a:r>
          </a:p>
          <a:p>
            <a:endParaRPr lang="en-US" sz="2000" dirty="0"/>
          </a:p>
          <a:p>
            <a:pPr marL="342900" indent="-342900">
              <a:buFontTx/>
              <a:buChar char="-"/>
            </a:pPr>
            <a:r>
              <a:rPr lang="en-US" sz="2000" dirty="0"/>
              <a:t>The Zebra has raised over $100 million in funding and has served millions of users since its founding in 2012.</a:t>
            </a:r>
          </a:p>
          <a:p>
            <a:endParaRPr lang="en-US" sz="2000" dirty="0"/>
          </a:p>
          <a:p>
            <a:r>
              <a:rPr lang="en-US" sz="2000" dirty="0"/>
              <a:t>- Traditional insurance brokers face increased competition as consumers increasingly turn to online platforms for </a:t>
            </a:r>
            <a:r>
              <a:rPr lang="en-US" sz="2000" dirty="0">
                <a:solidFill>
                  <a:srgbClr val="FF0000"/>
                </a:solidFill>
              </a:rPr>
              <a:t>convenience and cost savings.</a:t>
            </a:r>
            <a:endParaRPr lang="en-US" sz="2000" dirty="0"/>
          </a:p>
          <a:p>
            <a:endParaRPr lang="en-US" sz="2000" dirty="0"/>
          </a:p>
          <a:p>
            <a:r>
              <a:rPr lang="en-US" sz="2000" dirty="0"/>
              <a:t>United Kingdom - </a:t>
            </a:r>
            <a:r>
              <a:rPr lang="en-US" sz="2000" dirty="0" err="1"/>
              <a:t>GoCompare</a:t>
            </a:r>
            <a:r>
              <a:rPr lang="en-US" sz="2000" dirty="0"/>
              <a:t>, Compare the Market, and Confused.com:</a:t>
            </a:r>
          </a:p>
          <a:p>
            <a:pPr marL="342900" indent="-342900">
              <a:buFontTx/>
              <a:buChar char="-"/>
            </a:pPr>
            <a:r>
              <a:rPr lang="en-US" sz="2000" dirty="0"/>
              <a:t>Online comparison platforms have disrupted the UK insurance market, with </a:t>
            </a:r>
            <a:r>
              <a:rPr lang="en-US" sz="2000" dirty="0" err="1"/>
              <a:t>GoCompare</a:t>
            </a:r>
            <a:r>
              <a:rPr lang="en-US" sz="2000" dirty="0"/>
              <a:t>, Compare the Market, and Confused.com being major players.</a:t>
            </a:r>
          </a:p>
          <a:p>
            <a:endParaRPr lang="en-US" sz="2000" dirty="0"/>
          </a:p>
          <a:p>
            <a:pPr marL="342900" indent="-342900">
              <a:buFontTx/>
              <a:buChar char="-"/>
            </a:pPr>
            <a:r>
              <a:rPr lang="en-US" sz="2000" dirty="0"/>
              <a:t>In 2019, 66% of consumers used a comparison site to purchase motor insurance in the UK.</a:t>
            </a:r>
          </a:p>
          <a:p>
            <a:endParaRPr lang="en-US" sz="2000" dirty="0"/>
          </a:p>
          <a:p>
            <a:r>
              <a:rPr lang="en-US" sz="2000" dirty="0"/>
              <a:t>- These platforms have forced traditional brokers </a:t>
            </a:r>
            <a:r>
              <a:rPr lang="en-US" sz="2000" dirty="0">
                <a:solidFill>
                  <a:srgbClr val="FF0000"/>
                </a:solidFill>
              </a:rPr>
              <a:t>to adapt their strategies </a:t>
            </a:r>
            <a:r>
              <a:rPr lang="en-US" sz="2000" dirty="0"/>
              <a:t>and embrace digital channels to </a:t>
            </a:r>
            <a:r>
              <a:rPr lang="en-US" sz="2000" dirty="0">
                <a:solidFill>
                  <a:srgbClr val="FF0000"/>
                </a:solidFill>
              </a:rPr>
              <a:t>remain competitive.</a:t>
            </a:r>
          </a:p>
        </p:txBody>
      </p:sp>
    </p:spTree>
    <p:extLst>
      <p:ext uri="{BB962C8B-B14F-4D97-AF65-F5344CB8AC3E}">
        <p14:creationId xmlns:p14="http://schemas.microsoft.com/office/powerpoint/2010/main" val="105201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sz="3000" dirty="0"/>
              <a:t>Insurance Brokers – Online Comparison Platforms</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493456" y="1231141"/>
            <a:ext cx="3563936" cy="535354"/>
          </a:xfrm>
        </p:spPr>
        <p:txBody>
          <a:bodyPr/>
          <a:lstStyle/>
          <a:p>
            <a:r>
              <a:rPr lang="en-US" dirty="0" err="1"/>
              <a:t>india</a:t>
            </a:r>
            <a:endParaRPr lang="en-US" dirty="0"/>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325685" y="1882068"/>
            <a:ext cx="3800764" cy="3515555"/>
          </a:xfrm>
        </p:spPr>
        <p:txBody>
          <a:bodyPr>
            <a:noAutofit/>
          </a:bodyPr>
          <a:lstStyle/>
          <a:p>
            <a:pPr lvl="0"/>
            <a:r>
              <a:rPr lang="en-US" dirty="0"/>
              <a:t>Online comparison platforms like </a:t>
            </a:r>
            <a:r>
              <a:rPr lang="en-US" dirty="0" err="1"/>
              <a:t>PolicyBazaar</a:t>
            </a:r>
            <a:r>
              <a:rPr lang="en-US" dirty="0"/>
              <a:t> and </a:t>
            </a:r>
            <a:r>
              <a:rPr lang="en-US" dirty="0" err="1"/>
              <a:t>Coverfox</a:t>
            </a:r>
            <a:r>
              <a:rPr lang="en-US" dirty="0"/>
              <a:t> have disrupted traditional insurance brokers in India.</a:t>
            </a:r>
          </a:p>
          <a:p>
            <a:pPr lvl="0"/>
            <a:r>
              <a:rPr lang="en-US" dirty="0"/>
              <a:t>- </a:t>
            </a:r>
            <a:r>
              <a:rPr lang="en-US" dirty="0" err="1"/>
              <a:t>PolicyBazaar</a:t>
            </a:r>
            <a:r>
              <a:rPr lang="en-US" dirty="0"/>
              <a:t> has captured 90% of India's online insurance market, with over 10 million customers.</a:t>
            </a:r>
          </a:p>
          <a:p>
            <a:pPr lvl="0"/>
            <a:r>
              <a:rPr lang="en-US" dirty="0"/>
              <a:t>- Traditional insurance brokers in India have </a:t>
            </a:r>
            <a:r>
              <a:rPr lang="en-US" dirty="0">
                <a:solidFill>
                  <a:srgbClr val="FF0000">
                    <a:alpha val="60000"/>
                  </a:srgbClr>
                </a:solidFill>
              </a:rPr>
              <a:t>had to adapt by offering online services </a:t>
            </a:r>
            <a:r>
              <a:rPr lang="en-US" dirty="0"/>
              <a:t>by offering online services and embracing digital tools to compete with these platforms.</a:t>
            </a:r>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04386" y="1180419"/>
            <a:ext cx="3566160" cy="535354"/>
          </a:xfrm>
        </p:spPr>
        <p:txBody>
          <a:bodyPr/>
          <a:lstStyle/>
          <a:p>
            <a:r>
              <a:rPr lang="en-US" dirty="0" err="1"/>
              <a:t>nigeria</a:t>
            </a:r>
            <a:endParaRPr lang="en-US" dirty="0"/>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230013" y="1882068"/>
            <a:ext cx="3640533" cy="3515555"/>
          </a:xfrm>
        </p:spPr>
        <p:txBody>
          <a:bodyPr>
            <a:noAutofit/>
          </a:bodyPr>
          <a:lstStyle/>
          <a:p>
            <a:pPr lvl="0"/>
            <a:r>
              <a:rPr lang="en-US" sz="1800" dirty="0"/>
              <a:t>Online comparison platforms like </a:t>
            </a:r>
            <a:r>
              <a:rPr lang="en-US" sz="1800" dirty="0" err="1"/>
              <a:t>TopCheck</a:t>
            </a:r>
            <a:r>
              <a:rPr lang="en-US" sz="1800" dirty="0"/>
              <a:t> and </a:t>
            </a:r>
            <a:r>
              <a:rPr lang="en-US" sz="1800" dirty="0" err="1"/>
              <a:t>CompareIN</a:t>
            </a:r>
            <a:r>
              <a:rPr lang="en-US" sz="1800" dirty="0"/>
              <a:t> have emerged in Nigeria, allowing users to compare and purchase insurance policies.</a:t>
            </a:r>
          </a:p>
          <a:p>
            <a:pPr lvl="0"/>
            <a:r>
              <a:rPr lang="en-US" sz="1800" dirty="0" err="1"/>
              <a:t>TopCheck</a:t>
            </a:r>
            <a:r>
              <a:rPr lang="en-US" sz="1800" dirty="0"/>
              <a:t>, founded in 2014, was acquired by South African comparison site </a:t>
            </a:r>
            <a:r>
              <a:rPr lang="en-US" sz="1800" dirty="0" err="1"/>
              <a:t>Silvertree</a:t>
            </a:r>
            <a:r>
              <a:rPr lang="en-US" sz="1800" dirty="0"/>
              <a:t> in 2017, reflecting the growth potential of the Nigerian market.</a:t>
            </a:r>
          </a:p>
          <a:p>
            <a:pPr lvl="0"/>
            <a:r>
              <a:rPr lang="en-US" sz="1800" dirty="0"/>
              <a:t>- Traditional insurance brokers in Nigeria have had to </a:t>
            </a:r>
            <a:r>
              <a:rPr lang="en-US" sz="1800" dirty="0">
                <a:solidFill>
                  <a:srgbClr val="FF0000">
                    <a:alpha val="60000"/>
                  </a:srgbClr>
                </a:solidFill>
              </a:rPr>
              <a:t>invest in digital platforms </a:t>
            </a:r>
            <a:r>
              <a:rPr lang="en-US" sz="1800" dirty="0"/>
              <a:t>and improve their online presence to compete with these new entrants</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17540" y="1180419"/>
            <a:ext cx="3566160" cy="535354"/>
          </a:xfrm>
        </p:spPr>
        <p:txBody>
          <a:bodyPr/>
          <a:lstStyle/>
          <a:p>
            <a:r>
              <a:rPr lang="en-US" dirty="0"/>
              <a:t>CHINA</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7943019" y="1882068"/>
            <a:ext cx="3740681" cy="3515555"/>
          </a:xfrm>
        </p:spPr>
        <p:txBody>
          <a:bodyPr>
            <a:noAutofit/>
          </a:bodyPr>
          <a:lstStyle/>
          <a:p>
            <a:pPr lvl="0"/>
            <a:r>
              <a:rPr lang="en-US" sz="1800" dirty="0"/>
              <a:t>Online comparison platforms like Hippo and </a:t>
            </a:r>
            <a:r>
              <a:rPr lang="en-US" sz="1800" dirty="0" err="1"/>
              <a:t>CompareGuru</a:t>
            </a:r>
            <a:r>
              <a:rPr lang="en-US" sz="1800" dirty="0"/>
              <a:t> have disrupted traditional insurance brokers in South Africa.</a:t>
            </a:r>
          </a:p>
          <a:p>
            <a:pPr lvl="0"/>
            <a:r>
              <a:rPr lang="en-US" sz="1800" dirty="0"/>
              <a:t>Hippo, launched in 2007, allows users to compare quotes from over 60 insurance providers and has attracted millions of users.</a:t>
            </a:r>
          </a:p>
          <a:p>
            <a:pPr lvl="0"/>
            <a:r>
              <a:rPr lang="en-US" sz="1800" dirty="0"/>
              <a:t>Traditional insurance brokers in South Africa </a:t>
            </a:r>
            <a:r>
              <a:rPr lang="en-US" sz="1800" dirty="0">
                <a:solidFill>
                  <a:srgbClr val="FF0000">
                    <a:alpha val="60000"/>
                  </a:srgbClr>
                </a:solidFill>
              </a:rPr>
              <a:t>have had to adapt by offering online services </a:t>
            </a:r>
            <a:r>
              <a:rPr lang="en-US" sz="1800" dirty="0"/>
              <a:t>and leveraging technology to enhance their service offerings.</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17</a:t>
            </a:fld>
            <a:endParaRPr lang="en-US"/>
          </a:p>
        </p:txBody>
      </p:sp>
    </p:spTree>
    <p:extLst>
      <p:ext uri="{BB962C8B-B14F-4D97-AF65-F5344CB8AC3E}">
        <p14:creationId xmlns:p14="http://schemas.microsoft.com/office/powerpoint/2010/main" val="350127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420600" y="196900"/>
            <a:ext cx="11091600" cy="1332000"/>
          </a:xfrm>
        </p:spPr>
        <p:txBody>
          <a:bodyPr/>
          <a:lstStyle/>
          <a:p>
            <a:r>
              <a:rPr lang="en-US" sz="3000" dirty="0"/>
              <a:t>Case Study 7 – Insurance-Brokers – Direct-to-Consumer Insurance</a:t>
            </a:r>
            <a:br>
              <a:rPr lang="en-US" sz="3000" dirty="0"/>
            </a:br>
            <a:r>
              <a:rPr lang="en-US" sz="3000" dirty="0"/>
              <a:t>                            </a:t>
            </a:r>
            <a:r>
              <a:rPr lang="en-US" sz="3000" dirty="0" err="1"/>
              <a:t>InsurTech</a:t>
            </a:r>
            <a:br>
              <a:rPr lang="en-US" sz="3000" dirty="0"/>
            </a:br>
            <a:endParaRPr lang="en-US" sz="3000" dirty="0"/>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18</a:t>
            </a:fld>
            <a:endParaRPr lang="en-US"/>
          </a:p>
        </p:txBody>
      </p:sp>
      <p:sp>
        <p:nvSpPr>
          <p:cNvPr id="3" name="TextBox 2">
            <a:extLst>
              <a:ext uri="{FF2B5EF4-FFF2-40B4-BE49-F238E27FC236}">
                <a16:creationId xmlns:a16="http://schemas.microsoft.com/office/drawing/2014/main" id="{B21D9FA2-90F6-8243-5AF7-D08ACD784FF3}"/>
              </a:ext>
            </a:extLst>
          </p:cNvPr>
          <p:cNvSpPr txBox="1"/>
          <p:nvPr/>
        </p:nvSpPr>
        <p:spPr>
          <a:xfrm>
            <a:off x="420600" y="862900"/>
            <a:ext cx="11485073" cy="5940088"/>
          </a:xfrm>
          <a:prstGeom prst="rect">
            <a:avLst/>
          </a:prstGeom>
          <a:noFill/>
        </p:spPr>
        <p:txBody>
          <a:bodyPr wrap="square">
            <a:spAutoFit/>
          </a:bodyPr>
          <a:lstStyle/>
          <a:p>
            <a:endParaRPr lang="en-US" sz="2000" dirty="0"/>
          </a:p>
          <a:p>
            <a:r>
              <a:rPr lang="en-US" sz="2000" dirty="0"/>
              <a:t>United States:</a:t>
            </a:r>
          </a:p>
          <a:p>
            <a:pPr marL="342900" indent="-342900">
              <a:buFontTx/>
              <a:buChar char="-"/>
            </a:pPr>
            <a:r>
              <a:rPr lang="en-US" sz="2000" dirty="0"/>
              <a:t>Insurtech companies like Lemonade, Root, and </a:t>
            </a:r>
            <a:r>
              <a:rPr lang="en-US" sz="2000" dirty="0" err="1"/>
              <a:t>Metromile</a:t>
            </a:r>
            <a:r>
              <a:rPr lang="en-US" sz="2000" dirty="0"/>
              <a:t> offer direct-to-consumer insurance, </a:t>
            </a:r>
            <a:r>
              <a:rPr lang="en-US" sz="2000" dirty="0">
                <a:solidFill>
                  <a:srgbClr val="C00000"/>
                </a:solidFill>
              </a:rPr>
              <a:t>bypassing traditional brokers.</a:t>
            </a:r>
            <a:endParaRPr lang="en-US" sz="2000" dirty="0"/>
          </a:p>
          <a:p>
            <a:endParaRPr lang="en-US" sz="2000" dirty="0"/>
          </a:p>
          <a:p>
            <a:pPr marL="342900" indent="-342900">
              <a:buFontTx/>
              <a:buChar char="-"/>
            </a:pPr>
            <a:r>
              <a:rPr lang="en-US" sz="2000" dirty="0"/>
              <a:t>Lemonade, founded in 2015, gained 1 million customers within four years of its launch and has a market capitalization of over $4 billion.</a:t>
            </a:r>
          </a:p>
          <a:p>
            <a:endParaRPr lang="en-US" sz="2000" dirty="0"/>
          </a:p>
          <a:p>
            <a:pPr marL="342900" indent="-342900">
              <a:buFontTx/>
              <a:buChar char="-"/>
            </a:pPr>
            <a:r>
              <a:rPr lang="en-US" sz="2000" dirty="0"/>
              <a:t>Root Insurance, founded in 2015, reached a valuation of $3.65 billion in 2019, just three years after its founding.</a:t>
            </a:r>
          </a:p>
          <a:p>
            <a:pPr marL="342900" indent="-342900">
              <a:buFontTx/>
              <a:buChar char="-"/>
            </a:pPr>
            <a:endParaRPr lang="en-US" sz="2000" dirty="0"/>
          </a:p>
          <a:p>
            <a:r>
              <a:rPr lang="en-US" sz="2000" dirty="0"/>
              <a:t>Germany:</a:t>
            </a:r>
          </a:p>
          <a:p>
            <a:pPr marL="342900" indent="-342900">
              <a:buFontTx/>
              <a:buChar char="-"/>
            </a:pPr>
            <a:r>
              <a:rPr lang="en-US" sz="2000" dirty="0"/>
              <a:t>German </a:t>
            </a:r>
            <a:r>
              <a:rPr lang="en-US" sz="2000" dirty="0" err="1"/>
              <a:t>insurtech</a:t>
            </a:r>
            <a:r>
              <a:rPr lang="en-US" sz="2000" dirty="0"/>
              <a:t> companies like </a:t>
            </a:r>
            <a:r>
              <a:rPr lang="en-US" sz="2000" dirty="0" err="1"/>
              <a:t>Wefox</a:t>
            </a:r>
            <a:r>
              <a:rPr lang="en-US" sz="2000" dirty="0"/>
              <a:t>, Clark, and </a:t>
            </a:r>
            <a:r>
              <a:rPr lang="en-US" sz="2000" dirty="0" err="1"/>
              <a:t>Getsafe</a:t>
            </a:r>
            <a:r>
              <a:rPr lang="en-US" sz="2000" dirty="0"/>
              <a:t> are disrupting the traditional insurance brokerage landscape.</a:t>
            </a:r>
          </a:p>
          <a:p>
            <a:endParaRPr lang="en-US" sz="2000" dirty="0"/>
          </a:p>
          <a:p>
            <a:pPr marL="342900" indent="-342900">
              <a:buFontTx/>
              <a:buChar char="-"/>
            </a:pPr>
            <a:r>
              <a:rPr lang="en-US" sz="2000" dirty="0" err="1"/>
              <a:t>Wefox</a:t>
            </a:r>
            <a:r>
              <a:rPr lang="en-US" sz="2000" dirty="0"/>
              <a:t>, founded in 2014, has over 500,000 customers and a valuation of over $1.65 billion.</a:t>
            </a:r>
          </a:p>
          <a:p>
            <a:endParaRPr lang="en-US" sz="2000" dirty="0"/>
          </a:p>
          <a:p>
            <a:r>
              <a:rPr lang="en-US" sz="2000" dirty="0"/>
              <a:t>- </a:t>
            </a:r>
            <a:r>
              <a:rPr lang="en-US" sz="2000" dirty="0" err="1"/>
              <a:t>Getsafe</a:t>
            </a:r>
            <a:r>
              <a:rPr lang="en-US" sz="2000" dirty="0"/>
              <a:t>, founded in 2015, offers app-based insurance and has raised over $53 million in funding.</a:t>
            </a:r>
          </a:p>
          <a:p>
            <a:endParaRPr lang="en-US" sz="2000" dirty="0"/>
          </a:p>
        </p:txBody>
      </p:sp>
    </p:spTree>
    <p:extLst>
      <p:ext uri="{BB962C8B-B14F-4D97-AF65-F5344CB8AC3E}">
        <p14:creationId xmlns:p14="http://schemas.microsoft.com/office/powerpoint/2010/main" val="117942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sz="3000" dirty="0"/>
              <a:t>Insurance Brokers – Direct-to-Consumer Insurance i.e., </a:t>
            </a:r>
            <a:r>
              <a:rPr lang="en-US" sz="3000" dirty="0" err="1"/>
              <a:t>InsurTech</a:t>
            </a:r>
            <a:endParaRPr lang="en-US" sz="3000" dirty="0"/>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1237615" y="1397565"/>
            <a:ext cx="3563936" cy="535354"/>
          </a:xfrm>
        </p:spPr>
        <p:txBody>
          <a:bodyPr/>
          <a:lstStyle/>
          <a:p>
            <a:r>
              <a:rPr lang="en-US" dirty="0" err="1"/>
              <a:t>nigeria</a:t>
            </a:r>
            <a:endParaRPr lang="en-US" dirty="0"/>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1000786" y="2081653"/>
            <a:ext cx="4217111" cy="3515555"/>
          </a:xfrm>
        </p:spPr>
        <p:txBody>
          <a:bodyPr>
            <a:noAutofit/>
          </a:bodyPr>
          <a:lstStyle/>
          <a:p>
            <a:pPr lvl="0"/>
            <a:r>
              <a:rPr lang="en-US" dirty="0"/>
              <a:t>Nigerian </a:t>
            </a:r>
            <a:r>
              <a:rPr lang="en-US" dirty="0" err="1"/>
              <a:t>insurtech</a:t>
            </a:r>
            <a:r>
              <a:rPr lang="en-US" dirty="0"/>
              <a:t> companies like </a:t>
            </a:r>
            <a:r>
              <a:rPr lang="en-US" dirty="0" err="1"/>
              <a:t>AutoGenius</a:t>
            </a:r>
            <a:r>
              <a:rPr lang="en-US" dirty="0"/>
              <a:t>, Casava, and AXA Mansard offer direct-to-consumer insurance, </a:t>
            </a:r>
            <a:r>
              <a:rPr lang="en-US" dirty="0">
                <a:solidFill>
                  <a:srgbClr val="FF0000">
                    <a:alpha val="60000"/>
                  </a:srgbClr>
                </a:solidFill>
              </a:rPr>
              <a:t>challenging traditional brokers.</a:t>
            </a:r>
            <a:endParaRPr lang="en-US" dirty="0"/>
          </a:p>
          <a:p>
            <a:pPr lvl="0"/>
            <a:r>
              <a:rPr lang="en-US" dirty="0"/>
              <a:t>- </a:t>
            </a:r>
            <a:r>
              <a:rPr lang="en-US" dirty="0" err="1"/>
              <a:t>AutoGenius</a:t>
            </a:r>
            <a:r>
              <a:rPr lang="en-US" dirty="0"/>
              <a:t>, founded in 2014, offers digital car insurance and has partnered with major Nigerian insurers.</a:t>
            </a:r>
          </a:p>
          <a:p>
            <a:pPr lvl="0"/>
            <a:r>
              <a:rPr lang="en-US" dirty="0"/>
              <a:t>Casava, founded in 2018, provides affordable, digital unemployment insurance and has raised over $1 million in funding.</a:t>
            </a:r>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6479575" y="1372030"/>
            <a:ext cx="3566160" cy="535354"/>
          </a:xfrm>
        </p:spPr>
        <p:txBody>
          <a:bodyPr/>
          <a:lstStyle/>
          <a:p>
            <a:r>
              <a:rPr lang="en-US" dirty="0"/>
              <a:t>KENYA</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6316777" y="2081654"/>
            <a:ext cx="4217111" cy="3515555"/>
          </a:xfrm>
        </p:spPr>
        <p:txBody>
          <a:bodyPr>
            <a:noAutofit/>
          </a:bodyPr>
          <a:lstStyle/>
          <a:p>
            <a:pPr lvl="0"/>
            <a:r>
              <a:rPr lang="en-US" sz="1800" dirty="0"/>
              <a:t>Kenyan </a:t>
            </a:r>
            <a:r>
              <a:rPr lang="en-US" sz="1800" dirty="0" err="1"/>
              <a:t>insurtech</a:t>
            </a:r>
            <a:r>
              <a:rPr lang="en-US" sz="1800" dirty="0"/>
              <a:t> companies like Pula, </a:t>
            </a:r>
            <a:r>
              <a:rPr lang="en-US" sz="1800" dirty="0" err="1"/>
              <a:t>Lami</a:t>
            </a:r>
            <a:r>
              <a:rPr lang="en-US" sz="1800" dirty="0"/>
              <a:t>, and Turaco are disrupting the traditional insurance brokerage landscape.</a:t>
            </a:r>
          </a:p>
          <a:p>
            <a:pPr lvl="0"/>
            <a:r>
              <a:rPr lang="en-US" sz="1800" dirty="0"/>
              <a:t>Pula, founded in 2015, offers </a:t>
            </a:r>
            <a:r>
              <a:rPr lang="en-US" sz="1800" dirty="0">
                <a:solidFill>
                  <a:srgbClr val="FF0000">
                    <a:alpha val="60000"/>
                  </a:srgbClr>
                </a:solidFill>
              </a:rPr>
              <a:t>digital agriculture insurance</a:t>
            </a:r>
            <a:r>
              <a:rPr lang="en-US" sz="1800" dirty="0"/>
              <a:t> to smallholder farmers and has insured over 4.3 million farmers across Africa and Asia.</a:t>
            </a:r>
          </a:p>
          <a:p>
            <a:pPr lvl="0"/>
            <a:r>
              <a:rPr lang="en-US" sz="1800" dirty="0" err="1"/>
              <a:t>Lami</a:t>
            </a:r>
            <a:r>
              <a:rPr lang="en-US" sz="1800" dirty="0"/>
              <a:t>, founded in 2018, provides a digital insurance platform that enables users to customize and purchase insurance policies.</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19</a:t>
            </a:fld>
            <a:endParaRPr lang="en-US"/>
          </a:p>
        </p:txBody>
      </p:sp>
    </p:spTree>
    <p:extLst>
      <p:ext uri="{BB962C8B-B14F-4D97-AF65-F5344CB8AC3E}">
        <p14:creationId xmlns:p14="http://schemas.microsoft.com/office/powerpoint/2010/main" val="157563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34417"/>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a:lstStyle/>
          <a:p>
            <a:r>
              <a:rPr lang="en-US" dirty="0"/>
              <a:t>Setting the Scene: Impact of Technology on Traditional Brokers Across Industries</a:t>
            </a:r>
          </a:p>
          <a:p>
            <a:endParaRPr lang="en-US" dirty="0"/>
          </a:p>
          <a:p>
            <a:r>
              <a:rPr lang="en-US" dirty="0"/>
              <a:t>What does Re-think, Re-energize, Re-shape really mean?</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2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2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3" name="Rectangle 3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erial top view container ship">
            <a:extLst>
              <a:ext uri="{FF2B5EF4-FFF2-40B4-BE49-F238E27FC236}">
                <a16:creationId xmlns:a16="http://schemas.microsoft.com/office/drawing/2014/main" id="{CD9644FC-9F2E-9806-E28F-48A4B87A284A}"/>
              </a:ext>
            </a:extLst>
          </p:cNvPr>
          <p:cNvPicPr>
            <a:picLocks noChangeAspect="1"/>
          </p:cNvPicPr>
          <p:nvPr/>
        </p:nvPicPr>
        <p:blipFill rotWithShape="1">
          <a:blip r:embed="rId2"/>
          <a:srcRect/>
          <a:stretch/>
        </p:blipFill>
        <p:spPr>
          <a:xfrm>
            <a:off x="0" y="-47625"/>
            <a:ext cx="12271228" cy="6886971"/>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5" name="Rectangle 34">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550864" y="549275"/>
            <a:ext cx="3565524" cy="2887174"/>
          </a:xfrm>
        </p:spPr>
        <p:txBody>
          <a:bodyPr vert="horz" wrap="square" lIns="0" tIns="0" rIns="0" bIns="0" rtlCol="0" anchor="b" anchorCtr="0">
            <a:normAutofit/>
          </a:bodyPr>
          <a:lstStyle/>
          <a:p>
            <a:r>
              <a:rPr lang="en-US" kern="1200">
                <a:solidFill>
                  <a:schemeClr val="tx1"/>
                </a:solidFill>
                <a:latin typeface="+mj-lt"/>
                <a:ea typeface="+mj-ea"/>
                <a:cs typeface="+mj-cs"/>
              </a:rPr>
              <a:t>The headwinds and tailwinds…</a:t>
            </a:r>
          </a:p>
        </p:txBody>
      </p:sp>
      <p:sp>
        <p:nvSpPr>
          <p:cNvPr id="37" name="Rectangle 36">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20</a:t>
            </a:fld>
            <a:endParaRPr lang="en-US">
              <a:solidFill>
                <a:schemeClr val="tx1">
                  <a:alpha val="80000"/>
                </a:schemeClr>
              </a:solidFill>
            </a:endParaRPr>
          </a:p>
        </p:txBody>
      </p:sp>
      <p:grpSp>
        <p:nvGrpSpPr>
          <p:cNvPr id="39" name="Group 38">
            <a:extLst>
              <a:ext uri="{FF2B5EF4-FFF2-40B4-BE49-F238E27FC236}">
                <a16:creationId xmlns:a16="http://schemas.microsoft.com/office/drawing/2014/main" id="{4E00DBFF-B8BE-1028-CF4F-81BB81EC016A}"/>
              </a:ext>
            </a:extLst>
          </p:cNvPr>
          <p:cNvGrpSpPr/>
          <p:nvPr/>
        </p:nvGrpSpPr>
        <p:grpSpPr>
          <a:xfrm>
            <a:off x="4387213" y="751495"/>
            <a:ext cx="3417574" cy="1251188"/>
            <a:chOff x="2496340" y="29607"/>
            <a:chExt cx="3417574" cy="1251188"/>
          </a:xfrm>
        </p:grpSpPr>
        <p:cxnSp>
          <p:nvCxnSpPr>
            <p:cNvPr id="10" name="Straight Arrow Connector 9">
              <a:extLst>
                <a:ext uri="{FF2B5EF4-FFF2-40B4-BE49-F238E27FC236}">
                  <a16:creationId xmlns:a16="http://schemas.microsoft.com/office/drawing/2014/main" id="{CBED3EB7-620D-D95F-2F32-B03028CEFB5E}"/>
                </a:ext>
              </a:extLst>
            </p:cNvPr>
            <p:cNvCxnSpPr/>
            <p:nvPr/>
          </p:nvCxnSpPr>
          <p:spPr>
            <a:xfrm>
              <a:off x="2496340" y="29607"/>
              <a:ext cx="210153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EBB4336-3C78-0C16-E790-D15DE335F258}"/>
                </a:ext>
              </a:extLst>
            </p:cNvPr>
            <p:cNvCxnSpPr/>
            <p:nvPr/>
          </p:nvCxnSpPr>
          <p:spPr>
            <a:xfrm>
              <a:off x="2869756" y="421259"/>
              <a:ext cx="210153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7301881-CFAD-EB4B-93FB-7B735E4F7912}"/>
                </a:ext>
              </a:extLst>
            </p:cNvPr>
            <p:cNvCxnSpPr/>
            <p:nvPr/>
          </p:nvCxnSpPr>
          <p:spPr>
            <a:xfrm>
              <a:off x="3376379" y="878308"/>
              <a:ext cx="210153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C9088F-06FB-84DD-483A-15014565FB8C}"/>
                </a:ext>
              </a:extLst>
            </p:cNvPr>
            <p:cNvCxnSpPr/>
            <p:nvPr/>
          </p:nvCxnSpPr>
          <p:spPr>
            <a:xfrm>
              <a:off x="3812382" y="1280795"/>
              <a:ext cx="210153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19A1F047-44B6-41A0-02A6-39C083C826AA}"/>
              </a:ext>
            </a:extLst>
          </p:cNvPr>
          <p:cNvGrpSpPr/>
          <p:nvPr/>
        </p:nvGrpSpPr>
        <p:grpSpPr>
          <a:xfrm>
            <a:off x="4578499" y="4806084"/>
            <a:ext cx="3479037" cy="1359297"/>
            <a:chOff x="7847331" y="4414432"/>
            <a:chExt cx="3479037" cy="1359297"/>
          </a:xfrm>
        </p:grpSpPr>
        <p:cxnSp>
          <p:nvCxnSpPr>
            <p:cNvPr id="22" name="Straight Arrow Connector 21">
              <a:extLst>
                <a:ext uri="{FF2B5EF4-FFF2-40B4-BE49-F238E27FC236}">
                  <a16:creationId xmlns:a16="http://schemas.microsoft.com/office/drawing/2014/main" id="{BDD35ECB-D4C8-55F0-AB13-E182F691AF51}"/>
                </a:ext>
              </a:extLst>
            </p:cNvPr>
            <p:cNvCxnSpPr/>
            <p:nvPr/>
          </p:nvCxnSpPr>
          <p:spPr>
            <a:xfrm>
              <a:off x="7847331" y="4414432"/>
              <a:ext cx="2101532" cy="0"/>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C364C63-D332-719D-8369-E43A9A6F5614}"/>
                </a:ext>
              </a:extLst>
            </p:cNvPr>
            <p:cNvCxnSpPr/>
            <p:nvPr/>
          </p:nvCxnSpPr>
          <p:spPr>
            <a:xfrm>
              <a:off x="8355553" y="4895723"/>
              <a:ext cx="2101532" cy="0"/>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E394B03-C9CE-B56E-399C-713467B5F7B6}"/>
                </a:ext>
              </a:extLst>
            </p:cNvPr>
            <p:cNvCxnSpPr/>
            <p:nvPr/>
          </p:nvCxnSpPr>
          <p:spPr>
            <a:xfrm>
              <a:off x="9224836" y="5773729"/>
              <a:ext cx="2101532" cy="0"/>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3EBA4DC-A675-49A3-4F22-46721EABCC40}"/>
                </a:ext>
              </a:extLst>
            </p:cNvPr>
            <p:cNvCxnSpPr/>
            <p:nvPr/>
          </p:nvCxnSpPr>
          <p:spPr>
            <a:xfrm>
              <a:off x="8788178" y="5317923"/>
              <a:ext cx="2101532" cy="0"/>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3F407BF0-B732-8BA4-00CD-8B15949F5E67}"/>
              </a:ext>
            </a:extLst>
          </p:cNvPr>
          <p:cNvSpPr txBox="1"/>
          <p:nvPr/>
        </p:nvSpPr>
        <p:spPr>
          <a:xfrm>
            <a:off x="8352041" y="4269367"/>
            <a:ext cx="383995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Low insurance penetration ~1%</a:t>
            </a:r>
          </a:p>
          <a:p>
            <a:pPr marL="285750" indent="-285750">
              <a:buFont typeface="Arial" panose="020B0604020202020204" pitchFamily="34" charset="0"/>
              <a:buChar char="•"/>
            </a:pPr>
            <a:r>
              <a:rPr lang="en-US" dirty="0"/>
              <a:t>Limited financial literacy</a:t>
            </a:r>
          </a:p>
          <a:p>
            <a:pPr marL="285750" indent="-285750">
              <a:buFont typeface="Arial" panose="020B0604020202020204" pitchFamily="34" charset="0"/>
              <a:buChar char="•"/>
            </a:pPr>
            <a:r>
              <a:rPr lang="en-US" dirty="0"/>
              <a:t>Informal economy</a:t>
            </a:r>
          </a:p>
          <a:p>
            <a:pPr marL="285750" indent="-285750">
              <a:buFont typeface="Arial" panose="020B0604020202020204" pitchFamily="34" charset="0"/>
              <a:buChar char="•"/>
            </a:pPr>
            <a:r>
              <a:rPr lang="en-US" dirty="0"/>
              <a:t>High poverty levels</a:t>
            </a:r>
          </a:p>
          <a:p>
            <a:pPr marL="285750" indent="-285750">
              <a:buFont typeface="Arial" panose="020B0604020202020204" pitchFamily="34" charset="0"/>
              <a:buChar char="•"/>
            </a:pPr>
            <a:r>
              <a:rPr lang="en-US" dirty="0"/>
              <a:t>Regulatory challenges</a:t>
            </a:r>
          </a:p>
          <a:p>
            <a:pPr marL="285750" indent="-285750">
              <a:buFont typeface="Arial" panose="020B0604020202020204" pitchFamily="34" charset="0"/>
              <a:buChar char="•"/>
            </a:pPr>
            <a:r>
              <a:rPr lang="en-US" dirty="0"/>
              <a:t>Competition from Banks, </a:t>
            </a:r>
            <a:r>
              <a:rPr lang="en-US" dirty="0" err="1"/>
              <a:t>InsurTech</a:t>
            </a:r>
            <a:endParaRPr lang="en-US" dirty="0"/>
          </a:p>
          <a:p>
            <a:pPr marL="285750" indent="-285750">
              <a:buFont typeface="Arial" panose="020B0604020202020204" pitchFamily="34" charset="0"/>
              <a:buChar char="•"/>
            </a:pPr>
            <a:r>
              <a:rPr lang="en-US" dirty="0"/>
              <a:t>Climate Change</a:t>
            </a:r>
            <a:endParaRPr lang="LID4096" dirty="0"/>
          </a:p>
        </p:txBody>
      </p:sp>
      <p:sp>
        <p:nvSpPr>
          <p:cNvPr id="36" name="TextBox 35">
            <a:extLst>
              <a:ext uri="{FF2B5EF4-FFF2-40B4-BE49-F238E27FC236}">
                <a16:creationId xmlns:a16="http://schemas.microsoft.com/office/drawing/2014/main" id="{15119817-3796-590B-7AC5-15CEF3799C37}"/>
              </a:ext>
            </a:extLst>
          </p:cNvPr>
          <p:cNvSpPr txBox="1"/>
          <p:nvPr/>
        </p:nvSpPr>
        <p:spPr>
          <a:xfrm>
            <a:off x="8183781" y="123291"/>
            <a:ext cx="3684131" cy="3139321"/>
          </a:xfrm>
          <a:prstGeom prst="rect">
            <a:avLst/>
          </a:prstGeom>
          <a:noFill/>
        </p:spPr>
        <p:txBody>
          <a:bodyPr wrap="square" rtlCol="0">
            <a:spAutoFit/>
          </a:bodyPr>
          <a:lstStyle/>
          <a:p>
            <a:pPr marL="285750" indent="-285750">
              <a:buFont typeface="Arial" panose="020B0604020202020204" pitchFamily="34" charset="0"/>
              <a:buChar char="•"/>
            </a:pPr>
            <a:r>
              <a:rPr lang="en-US" dirty="0"/>
              <a:t>Growing economy – increased disposable income</a:t>
            </a:r>
          </a:p>
          <a:p>
            <a:pPr marL="285750" indent="-285750">
              <a:buFont typeface="Arial" panose="020B0604020202020204" pitchFamily="34" charset="0"/>
              <a:buChar char="•"/>
            </a:pPr>
            <a:r>
              <a:rPr lang="en-US" dirty="0"/>
              <a:t>Increased adoption of technology platforms and providers – telcos, group-tech(VSLA, SACCOs)</a:t>
            </a:r>
          </a:p>
          <a:p>
            <a:pPr marL="285750" indent="-285750">
              <a:buFont typeface="Arial" panose="020B0604020202020204" pitchFamily="34" charset="0"/>
              <a:buChar char="•"/>
            </a:pPr>
            <a:r>
              <a:rPr lang="en-US" dirty="0"/>
              <a:t>Low-insurance penetration – Opportunity?</a:t>
            </a:r>
          </a:p>
          <a:p>
            <a:pPr marL="285750" indent="-285750">
              <a:buFont typeface="Arial" panose="020B0604020202020204" pitchFamily="34" charset="0"/>
              <a:buChar char="•"/>
            </a:pPr>
            <a:r>
              <a:rPr lang="en-US" dirty="0"/>
              <a:t>Financial inclusion efforts e.g., mobile banking and digital payment systems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9694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21908" y="1736725"/>
            <a:ext cx="3566160" cy="3384550"/>
          </a:xfrm>
        </p:spPr>
        <p:txBody>
          <a:bodyPr>
            <a:normAutofit fontScale="90000"/>
          </a:bodyPr>
          <a:lstStyle/>
          <a:p>
            <a:r>
              <a:rPr lang="en-US" dirty="0"/>
              <a:t>Given the scene that’s set, what is Re-thinking, Re-energizing, Re-shaping really for?</a:t>
            </a:r>
            <a:br>
              <a:rPr lang="en-US" dirty="0"/>
            </a:br>
            <a:br>
              <a:rPr lang="en-US" dirty="0"/>
            </a:br>
            <a:r>
              <a:rPr lang="en-US" sz="2000" dirty="0"/>
              <a:t>WINNING</a:t>
            </a:r>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861689" y="549275"/>
            <a:ext cx="5132388" cy="5132388"/>
          </a:xfrm>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21</a:t>
            </a:fld>
            <a:endParaRPr lang="en-US"/>
          </a:p>
        </p:txBody>
      </p:sp>
    </p:spTree>
    <p:extLst>
      <p:ext uri="{BB962C8B-B14F-4D97-AF65-F5344CB8AC3E}">
        <p14:creationId xmlns:p14="http://schemas.microsoft.com/office/powerpoint/2010/main" val="395518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118810" y="1351280"/>
            <a:ext cx="3566160" cy="3384550"/>
          </a:xfrm>
        </p:spPr>
        <p:txBody>
          <a:bodyPr>
            <a:normAutofit/>
          </a:bodyPr>
          <a:lstStyle/>
          <a:p>
            <a:r>
              <a:rPr lang="en-US" dirty="0"/>
              <a:t>Strategy: Playing to Win and Not Playing to Play.</a:t>
            </a:r>
            <a:br>
              <a:rPr lang="en-US" dirty="0"/>
            </a:br>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22</a:t>
            </a:fld>
            <a:endParaRPr lang="en-US"/>
          </a:p>
        </p:txBody>
      </p:sp>
      <p:pic>
        <p:nvPicPr>
          <p:cNvPr id="3" name="Picture 2" descr="A picture containing text, book, font, book cover&#10;&#10;Description automatically generated">
            <a:extLst>
              <a:ext uri="{FF2B5EF4-FFF2-40B4-BE49-F238E27FC236}">
                <a16:creationId xmlns:a16="http://schemas.microsoft.com/office/drawing/2014/main" id="{B062925B-0C5E-5BE5-9B11-8C14AAC5F9CF}"/>
              </a:ext>
            </a:extLst>
          </p:cNvPr>
          <p:cNvPicPr>
            <a:picLocks noChangeAspect="1"/>
          </p:cNvPicPr>
          <p:nvPr/>
        </p:nvPicPr>
        <p:blipFill>
          <a:blip r:embed="rId2"/>
          <a:stretch>
            <a:fillRect/>
          </a:stretch>
        </p:blipFill>
        <p:spPr>
          <a:xfrm>
            <a:off x="7251700" y="0"/>
            <a:ext cx="6858000" cy="6858000"/>
          </a:xfrm>
          <a:prstGeom prst="rect">
            <a:avLst/>
          </a:prstGeom>
        </p:spPr>
      </p:pic>
    </p:spTree>
    <p:extLst>
      <p:ext uri="{BB962C8B-B14F-4D97-AF65-F5344CB8AC3E}">
        <p14:creationId xmlns:p14="http://schemas.microsoft.com/office/powerpoint/2010/main" val="141437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299784" y="1179308"/>
            <a:ext cx="5491416" cy="4812030"/>
          </a:xfrm>
        </p:spPr>
        <p:txBody>
          <a:bodyPr>
            <a:normAutofit/>
          </a:bodyPr>
          <a:lstStyle/>
          <a:p>
            <a:r>
              <a:rPr lang="en-US" sz="2400" dirty="0"/>
              <a:t>1. Winning Statement: What does winning mean to you?</a:t>
            </a:r>
            <a:br>
              <a:rPr lang="en-US" sz="2400" dirty="0"/>
            </a:br>
            <a:br>
              <a:rPr lang="en-US" sz="2400" dirty="0"/>
            </a:br>
            <a:r>
              <a:rPr lang="en-US" sz="2400" dirty="0"/>
              <a:t>2. Where to play in order to win?</a:t>
            </a:r>
            <a:br>
              <a:rPr lang="en-US" sz="2400" dirty="0"/>
            </a:br>
            <a:br>
              <a:rPr lang="en-US" sz="2400" dirty="0"/>
            </a:br>
            <a:r>
              <a:rPr lang="en-US" sz="2400" dirty="0"/>
              <a:t>3. How to play in the chosen area, in order to win?</a:t>
            </a:r>
            <a:br>
              <a:rPr lang="en-US" sz="2400" dirty="0"/>
            </a:br>
            <a:br>
              <a:rPr lang="en-US" sz="2400" dirty="0"/>
            </a:br>
            <a:r>
              <a:rPr lang="en-US" sz="2400" dirty="0"/>
              <a:t>4. Capabilities required for the how.</a:t>
            </a:r>
            <a:br>
              <a:rPr lang="en-US" sz="2400" dirty="0"/>
            </a:br>
            <a:br>
              <a:rPr lang="en-US" sz="2400" dirty="0"/>
            </a:br>
            <a:r>
              <a:rPr lang="en-US" sz="2400" dirty="0"/>
              <a:t>5. Management systems.</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23</a:t>
            </a:fld>
            <a:endParaRPr lang="en-US"/>
          </a:p>
        </p:txBody>
      </p:sp>
      <p:pic>
        <p:nvPicPr>
          <p:cNvPr id="3" name="Picture 2" descr="A picture containing text, book, font, book cover&#10;&#10;Description automatically generated">
            <a:extLst>
              <a:ext uri="{FF2B5EF4-FFF2-40B4-BE49-F238E27FC236}">
                <a16:creationId xmlns:a16="http://schemas.microsoft.com/office/drawing/2014/main" id="{B062925B-0C5E-5BE5-9B11-8C14AAC5F9CF}"/>
              </a:ext>
            </a:extLst>
          </p:cNvPr>
          <p:cNvPicPr>
            <a:picLocks noChangeAspect="1"/>
          </p:cNvPicPr>
          <p:nvPr/>
        </p:nvPicPr>
        <p:blipFill>
          <a:blip r:embed="rId2"/>
          <a:stretch>
            <a:fillRect/>
          </a:stretch>
        </p:blipFill>
        <p:spPr>
          <a:xfrm>
            <a:off x="7251700" y="0"/>
            <a:ext cx="6858000" cy="6858000"/>
          </a:xfrm>
          <a:prstGeom prst="rect">
            <a:avLst/>
          </a:prstGeom>
        </p:spPr>
      </p:pic>
      <p:sp>
        <p:nvSpPr>
          <p:cNvPr id="4" name="Title 13">
            <a:extLst>
              <a:ext uri="{FF2B5EF4-FFF2-40B4-BE49-F238E27FC236}">
                <a16:creationId xmlns:a16="http://schemas.microsoft.com/office/drawing/2014/main" id="{83240747-3EE1-3BB3-1663-766BB5654A3D}"/>
              </a:ext>
            </a:extLst>
          </p:cNvPr>
          <p:cNvSpPr txBox="1">
            <a:spLocks/>
          </p:cNvSpPr>
          <p:nvPr/>
        </p:nvSpPr>
        <p:spPr>
          <a:xfrm>
            <a:off x="299784" y="0"/>
            <a:ext cx="4938965" cy="1049387"/>
          </a:xfrm>
          <a:prstGeom prst="rect">
            <a:avLst/>
          </a:prstGeom>
        </p:spPr>
        <p:txBody>
          <a:bodyPr vert="horz" wrap="square" lIns="0" tIns="0" rIns="0" bIns="0" rtlCol="0" anchor="b" anchorCtr="0">
            <a:normAutofit fontScale="97500"/>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r>
              <a:rPr lang="en-US" sz="3100" dirty="0"/>
              <a:t>Strategy - Guiding Questions:</a:t>
            </a:r>
            <a:endParaRPr lang="en-US" dirty="0"/>
          </a:p>
        </p:txBody>
      </p:sp>
      <p:sp>
        <p:nvSpPr>
          <p:cNvPr id="5" name="Right Brace 4">
            <a:extLst>
              <a:ext uri="{FF2B5EF4-FFF2-40B4-BE49-F238E27FC236}">
                <a16:creationId xmlns:a16="http://schemas.microsoft.com/office/drawing/2014/main" id="{B13AC305-4D0D-A383-5C81-4838AFFB1C6E}"/>
              </a:ext>
            </a:extLst>
          </p:cNvPr>
          <p:cNvSpPr/>
          <p:nvPr/>
        </p:nvSpPr>
        <p:spPr>
          <a:xfrm>
            <a:off x="5037074" y="4888992"/>
            <a:ext cx="1097280" cy="1440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6" name="Right Brace 5">
            <a:extLst>
              <a:ext uri="{FF2B5EF4-FFF2-40B4-BE49-F238E27FC236}">
                <a16:creationId xmlns:a16="http://schemas.microsoft.com/office/drawing/2014/main" id="{84E81BA3-A3E2-D6F1-5F6E-87990CDD7E93}"/>
              </a:ext>
            </a:extLst>
          </p:cNvPr>
          <p:cNvSpPr/>
          <p:nvPr/>
        </p:nvSpPr>
        <p:spPr>
          <a:xfrm>
            <a:off x="5003039" y="2593199"/>
            <a:ext cx="1097280" cy="198424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7" name="TextBox 6">
            <a:extLst>
              <a:ext uri="{FF2B5EF4-FFF2-40B4-BE49-F238E27FC236}">
                <a16:creationId xmlns:a16="http://schemas.microsoft.com/office/drawing/2014/main" id="{213503E9-2A74-4123-94B6-ED86AE9BB8AD}"/>
              </a:ext>
            </a:extLst>
          </p:cNvPr>
          <p:cNvSpPr txBox="1"/>
          <p:nvPr/>
        </p:nvSpPr>
        <p:spPr>
          <a:xfrm>
            <a:off x="5845302" y="2999232"/>
            <a:ext cx="1097279" cy="923330"/>
          </a:xfrm>
          <a:prstGeom prst="rect">
            <a:avLst/>
          </a:prstGeom>
          <a:noFill/>
        </p:spPr>
        <p:txBody>
          <a:bodyPr wrap="square" rtlCol="0">
            <a:spAutoFit/>
          </a:bodyPr>
          <a:lstStyle/>
          <a:p>
            <a:r>
              <a:rPr lang="en-US">
                <a:solidFill>
                  <a:srgbClr val="FF3300"/>
                </a:solidFill>
              </a:rPr>
              <a:t>Re-think a Re-shape?</a:t>
            </a:r>
            <a:endParaRPr lang="LID4096" dirty="0">
              <a:solidFill>
                <a:srgbClr val="FF3300"/>
              </a:solidFill>
            </a:endParaRPr>
          </a:p>
        </p:txBody>
      </p:sp>
      <p:sp>
        <p:nvSpPr>
          <p:cNvPr id="8" name="TextBox 7">
            <a:extLst>
              <a:ext uri="{FF2B5EF4-FFF2-40B4-BE49-F238E27FC236}">
                <a16:creationId xmlns:a16="http://schemas.microsoft.com/office/drawing/2014/main" id="{7080F1D1-358B-E47A-97F3-689C41359F9D}"/>
              </a:ext>
            </a:extLst>
          </p:cNvPr>
          <p:cNvSpPr txBox="1"/>
          <p:nvPr/>
        </p:nvSpPr>
        <p:spPr>
          <a:xfrm>
            <a:off x="5972810" y="5152995"/>
            <a:ext cx="1097279" cy="646331"/>
          </a:xfrm>
          <a:prstGeom prst="rect">
            <a:avLst/>
          </a:prstGeom>
          <a:noFill/>
        </p:spPr>
        <p:txBody>
          <a:bodyPr wrap="square" rtlCol="0">
            <a:spAutoFit/>
          </a:bodyPr>
          <a:lstStyle/>
          <a:p>
            <a:r>
              <a:rPr lang="en-US" dirty="0">
                <a:solidFill>
                  <a:srgbClr val="FF3300"/>
                </a:solidFill>
              </a:rPr>
              <a:t>Re-energize?</a:t>
            </a:r>
            <a:endParaRPr lang="LID4096" dirty="0">
              <a:solidFill>
                <a:srgbClr val="FF3300"/>
              </a:solidFill>
            </a:endParaRPr>
          </a:p>
        </p:txBody>
      </p:sp>
    </p:spTree>
    <p:extLst>
      <p:ext uri="{BB962C8B-B14F-4D97-AF65-F5344CB8AC3E}">
        <p14:creationId xmlns:p14="http://schemas.microsoft.com/office/powerpoint/2010/main" val="230662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Presenter name: David Nanambi Wakyiku</a:t>
            </a:r>
          </a:p>
          <a:p>
            <a:r>
              <a:rPr lang="en-US" dirty="0"/>
              <a:t>Email address: david.wakyiku@asigmacapital.com</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24</a:t>
            </a:fld>
            <a:endParaRPr lang="en-US"/>
          </a:p>
        </p:txBody>
      </p:sp>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7"/>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461169" y="1949202"/>
            <a:ext cx="8070183" cy="2986234"/>
          </a:xfrm>
        </p:spPr>
        <p:txBody>
          <a:bodyPr vert="horz" wrap="square" lIns="0" tIns="0" rIns="0" bIns="0" rtlCol="0" anchor="b" anchorCtr="0">
            <a:normAutofit/>
          </a:bodyPr>
          <a:lstStyle/>
          <a:p>
            <a:pPr>
              <a:lnSpc>
                <a:spcPct val="100000"/>
              </a:lnSpc>
            </a:pPr>
            <a:r>
              <a:rPr lang="en-US" dirty="0"/>
              <a:t>Setting the Scene: </a:t>
            </a:r>
            <a:r>
              <a:rPr lang="en-US" sz="3600" dirty="0"/>
              <a:t>Impact of Technology on Traditional Brokers </a:t>
            </a:r>
            <a:endParaRPr lang="en-US" sz="3600" kern="1200" dirty="0">
              <a:solidFill>
                <a:schemeClr val="tx1"/>
              </a:solidFill>
              <a:latin typeface="+mj-lt"/>
              <a:ea typeface="+mj-ea"/>
              <a:cs typeface="+mj-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dirty="0"/>
              <a:t>Thursday, 18 May 2023</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3</a:t>
            </a:fld>
            <a:endParaRPr lang="en-US"/>
          </a:p>
        </p:txBody>
      </p:sp>
    </p:spTree>
    <p:extLst>
      <p:ext uri="{BB962C8B-B14F-4D97-AF65-F5344CB8AC3E}">
        <p14:creationId xmlns:p14="http://schemas.microsoft.com/office/powerpoint/2010/main" val="56002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a:lstStyle/>
          <a:p>
            <a:r>
              <a:rPr lang="en-US" sz="3000" dirty="0"/>
              <a:t>Case Study 1 – Transport Brokers i.e., Travel Agencies</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
        <p:nvSpPr>
          <p:cNvPr id="3" name="TextBox 2">
            <a:extLst>
              <a:ext uri="{FF2B5EF4-FFF2-40B4-BE49-F238E27FC236}">
                <a16:creationId xmlns:a16="http://schemas.microsoft.com/office/drawing/2014/main" id="{B21D9FA2-90F6-8243-5AF7-D08ACD784FF3}"/>
              </a:ext>
            </a:extLst>
          </p:cNvPr>
          <p:cNvSpPr txBox="1"/>
          <p:nvPr/>
        </p:nvSpPr>
        <p:spPr>
          <a:xfrm>
            <a:off x="614564" y="1536174"/>
            <a:ext cx="9591340" cy="3785652"/>
          </a:xfrm>
          <a:prstGeom prst="rect">
            <a:avLst/>
          </a:prstGeom>
          <a:noFill/>
        </p:spPr>
        <p:txBody>
          <a:bodyPr wrap="square">
            <a:spAutoFit/>
          </a:bodyPr>
          <a:lstStyle/>
          <a:p>
            <a:r>
              <a:rPr lang="en-US" sz="2400" dirty="0"/>
              <a:t>Developed World: </a:t>
            </a:r>
            <a:endParaRPr lang="LID4096" sz="2400" dirty="0"/>
          </a:p>
          <a:p>
            <a:pPr marL="285750" indent="-285750">
              <a:buFontTx/>
              <a:buChar char="-"/>
            </a:pPr>
            <a:r>
              <a:rPr lang="LID4096" sz="2400" dirty="0"/>
              <a:t>Online travel agencies (OTAs) like Expedia and Booking.com have significantly impacted traditional travel agencies.</a:t>
            </a:r>
            <a:endParaRPr lang="en-US" sz="2400" dirty="0"/>
          </a:p>
          <a:p>
            <a:endParaRPr lang="LID4096" sz="2400" dirty="0"/>
          </a:p>
          <a:p>
            <a:pPr marL="285750" indent="-285750">
              <a:buFontTx/>
              <a:buChar char="-"/>
            </a:pPr>
            <a:r>
              <a:rPr lang="en-US" sz="2400" dirty="0"/>
              <a:t>The traditional travel agent died with the boom of internet sites: </a:t>
            </a:r>
            <a:r>
              <a:rPr lang="LID4096" sz="2400" dirty="0"/>
              <a:t>In the US, the number of traditional travel agencies declined from 34,000 in 1995 to 13,000 in 2013</a:t>
            </a:r>
            <a:r>
              <a:rPr lang="en-US" sz="2400" dirty="0"/>
              <a:t>.</a:t>
            </a:r>
          </a:p>
          <a:p>
            <a:pPr marL="285750" indent="-285750">
              <a:buFontTx/>
              <a:buChar char="-"/>
            </a:pPr>
            <a:endParaRPr lang="LID4096" sz="2400" dirty="0"/>
          </a:p>
          <a:p>
            <a:r>
              <a:rPr lang="LID4096" sz="2400" dirty="0"/>
              <a:t>- OTAs now account for 38% of total travel bookings, while traditional agencies account for only 11%.</a:t>
            </a:r>
          </a:p>
        </p:txBody>
      </p:sp>
    </p:spTree>
    <p:extLst>
      <p:ext uri="{BB962C8B-B14F-4D97-AF65-F5344CB8AC3E}">
        <p14:creationId xmlns:p14="http://schemas.microsoft.com/office/powerpoint/2010/main" val="374028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sz="3000" dirty="0"/>
              <a:t>Online Travel Agencies (OTAs) – Big $$, Growing Fast…</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a:lstStyle/>
          <a:p>
            <a:r>
              <a:rPr lang="en-US" dirty="0" err="1"/>
              <a:t>india</a:t>
            </a:r>
            <a:endParaRPr lang="en-US" dirty="0"/>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9476" y="2432304"/>
            <a:ext cx="3563936" cy="3515555"/>
          </a:xfrm>
        </p:spPr>
        <p:txBody>
          <a:bodyPr>
            <a:normAutofit fontScale="92500" lnSpcReduction="20000"/>
          </a:bodyPr>
          <a:lstStyle/>
          <a:p>
            <a:pPr lvl="0"/>
            <a:r>
              <a:rPr lang="en-US" sz="1900" dirty="0"/>
              <a:t>The Indian online travel market is expected to reach $48 billion by 2021, </a:t>
            </a:r>
            <a:r>
              <a:rPr lang="en-US" sz="1900" dirty="0">
                <a:solidFill>
                  <a:srgbClr val="FF0000">
                    <a:alpha val="60000"/>
                  </a:srgbClr>
                </a:solidFill>
              </a:rPr>
              <a:t>growing at a CAGR of 18%.</a:t>
            </a:r>
          </a:p>
          <a:p>
            <a:pPr lvl="0"/>
            <a:r>
              <a:rPr lang="en-US" sz="1900" dirty="0"/>
              <a:t>- Major OTAs like MakeMyTrip, Yatra, and </a:t>
            </a:r>
            <a:r>
              <a:rPr lang="en-US" sz="1900" dirty="0" err="1"/>
              <a:t>Cleartrip</a:t>
            </a:r>
            <a:r>
              <a:rPr lang="en-US" sz="1900" dirty="0"/>
              <a:t> have captured a significant market share, leading to the decline of traditional travel agencies.</a:t>
            </a:r>
          </a:p>
          <a:p>
            <a:pPr lvl="0"/>
            <a:r>
              <a:rPr lang="en-US" sz="1900" dirty="0"/>
              <a:t>- MakeMyTrip alone holds a 47% market share in the Indian Online Travel Agency space.</a:t>
            </a:r>
          </a:p>
          <a:p>
            <a:pPr lvl="0"/>
            <a:endParaRPr lang="en-US" dirty="0"/>
          </a:p>
          <a:p>
            <a:endParaRPr lang="en-US"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731375"/>
            <a:ext cx="3566160" cy="535354"/>
          </a:xfrm>
        </p:spPr>
        <p:txBody>
          <a:bodyPr/>
          <a:lstStyle/>
          <a:p>
            <a:r>
              <a:rPr lang="en-US" dirty="0"/>
              <a:t>BRAZIL</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2427370"/>
            <a:ext cx="3508755" cy="3515555"/>
          </a:xfrm>
        </p:spPr>
        <p:txBody>
          <a:bodyPr>
            <a:normAutofit/>
          </a:bodyPr>
          <a:lstStyle/>
          <a:p>
            <a:pPr lvl="0"/>
            <a:r>
              <a:rPr lang="en-US" dirty="0"/>
              <a:t>The Brazilian online travel market reached $11.4 billion in 2019, </a:t>
            </a:r>
            <a:r>
              <a:rPr lang="en-US" dirty="0">
                <a:solidFill>
                  <a:srgbClr val="FF0000">
                    <a:alpha val="60000"/>
                  </a:srgbClr>
                </a:solidFill>
              </a:rPr>
              <a:t>growing at a CAGR of 10%.</a:t>
            </a:r>
          </a:p>
          <a:p>
            <a:pPr lvl="0"/>
            <a:r>
              <a:rPr lang="en-US" dirty="0"/>
              <a:t>Online Travel Agencies like </a:t>
            </a:r>
            <a:r>
              <a:rPr lang="en-US" dirty="0" err="1"/>
              <a:t>Decolar</a:t>
            </a:r>
            <a:r>
              <a:rPr lang="en-US" dirty="0"/>
              <a:t> and Hotel </a:t>
            </a:r>
            <a:r>
              <a:rPr lang="en-US" dirty="0" err="1"/>
              <a:t>Urbano</a:t>
            </a:r>
            <a:r>
              <a:rPr lang="en-US" dirty="0"/>
              <a:t> have disrupted traditional travel agencies in Brazil.</a:t>
            </a:r>
          </a:p>
          <a:p>
            <a:pPr lvl="0"/>
            <a:r>
              <a:rPr lang="en-US" dirty="0"/>
              <a:t>- </a:t>
            </a:r>
            <a:r>
              <a:rPr lang="en-US" dirty="0" err="1"/>
              <a:t>Decolar</a:t>
            </a:r>
            <a:r>
              <a:rPr lang="en-US" dirty="0"/>
              <a:t> is the largest Online Travel Agencies in Latin America, with a market share of 38% in Brazil.</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39659" y="1731375"/>
            <a:ext cx="3566160" cy="535354"/>
          </a:xfrm>
        </p:spPr>
        <p:txBody>
          <a:bodyPr/>
          <a:lstStyle/>
          <a:p>
            <a:r>
              <a:rPr lang="en-US" dirty="0"/>
              <a:t>NIGERIA</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139659" y="2427370"/>
            <a:ext cx="3508755" cy="3515555"/>
          </a:xfrm>
        </p:spPr>
        <p:txBody>
          <a:bodyPr>
            <a:normAutofit/>
          </a:bodyPr>
          <a:lstStyle/>
          <a:p>
            <a:pPr lvl="0"/>
            <a:r>
              <a:rPr lang="en-US" dirty="0"/>
              <a:t>The Nigerian </a:t>
            </a:r>
            <a:r>
              <a:rPr lang="en-US" dirty="0">
                <a:solidFill>
                  <a:srgbClr val="FF0000">
                    <a:alpha val="60000"/>
                  </a:srgbClr>
                </a:solidFill>
              </a:rPr>
              <a:t>online travel market is projected to reach $1.8 billion </a:t>
            </a:r>
            <a:r>
              <a:rPr lang="en-US" dirty="0"/>
              <a:t>by 2023.</a:t>
            </a:r>
          </a:p>
          <a:p>
            <a:pPr lvl="0"/>
            <a:r>
              <a:rPr lang="en-US" dirty="0"/>
              <a:t>Local OTAs like </a:t>
            </a:r>
            <a:r>
              <a:rPr lang="en-US" dirty="0" err="1"/>
              <a:t>Wakanow</a:t>
            </a:r>
            <a:r>
              <a:rPr lang="en-US" dirty="0"/>
              <a:t>, </a:t>
            </a:r>
            <a:r>
              <a:rPr lang="en-US" dirty="0" err="1"/>
              <a:t>Travelstart</a:t>
            </a:r>
            <a:r>
              <a:rPr lang="en-US" dirty="0"/>
              <a:t>, and Jumia Travel have impacted traditional travel agencies in the country.</a:t>
            </a:r>
          </a:p>
          <a:p>
            <a:pPr lvl="0"/>
            <a:r>
              <a:rPr lang="en-US" dirty="0" err="1"/>
              <a:t>Wakanow</a:t>
            </a:r>
            <a:r>
              <a:rPr lang="en-US" dirty="0"/>
              <a:t> </a:t>
            </a:r>
            <a:r>
              <a:rPr lang="en-US" dirty="0">
                <a:solidFill>
                  <a:srgbClr val="FF0000">
                    <a:alpha val="60000"/>
                  </a:srgbClr>
                </a:solidFill>
              </a:rPr>
              <a:t>has grown rapidly </a:t>
            </a:r>
            <a:r>
              <a:rPr lang="en-US" dirty="0"/>
              <a:t>since its launch in 2008, now operating in several African countries and the UK.</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spTree>
    <p:extLst>
      <p:ext uri="{BB962C8B-B14F-4D97-AF65-F5344CB8AC3E}">
        <p14:creationId xmlns:p14="http://schemas.microsoft.com/office/powerpoint/2010/main" val="142054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a:lstStyle/>
          <a:p>
            <a:r>
              <a:rPr lang="en-US" sz="3000" dirty="0"/>
              <a:t>Case Study 2 – Goods Brokers i.e., Retail</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sp>
        <p:nvSpPr>
          <p:cNvPr id="3" name="TextBox 2">
            <a:extLst>
              <a:ext uri="{FF2B5EF4-FFF2-40B4-BE49-F238E27FC236}">
                <a16:creationId xmlns:a16="http://schemas.microsoft.com/office/drawing/2014/main" id="{B21D9FA2-90F6-8243-5AF7-D08ACD784FF3}"/>
              </a:ext>
            </a:extLst>
          </p:cNvPr>
          <p:cNvSpPr txBox="1"/>
          <p:nvPr/>
        </p:nvSpPr>
        <p:spPr>
          <a:xfrm>
            <a:off x="614564" y="1536174"/>
            <a:ext cx="9591340" cy="2862322"/>
          </a:xfrm>
          <a:prstGeom prst="rect">
            <a:avLst/>
          </a:prstGeom>
          <a:noFill/>
        </p:spPr>
        <p:txBody>
          <a:bodyPr wrap="square">
            <a:spAutoFit/>
          </a:bodyPr>
          <a:lstStyle/>
          <a:p>
            <a:r>
              <a:rPr lang="en-US" sz="2000" dirty="0"/>
              <a:t>Developed World: </a:t>
            </a:r>
          </a:p>
          <a:p>
            <a:endParaRPr lang="LID4096" sz="2000" dirty="0"/>
          </a:p>
          <a:p>
            <a:pPr marL="285750" indent="-285750">
              <a:buFontTx/>
              <a:buChar char="-"/>
            </a:pPr>
            <a:r>
              <a:rPr lang="en-US" sz="2000" dirty="0"/>
              <a:t>E-commerce giants like Amazon and Alibaba have disrupted traditional brick-and-mortar retail.</a:t>
            </a:r>
          </a:p>
          <a:p>
            <a:pPr marL="285750" indent="-285750">
              <a:buFontTx/>
              <a:buChar char="-"/>
            </a:pPr>
            <a:endParaRPr lang="en-US" sz="2000" dirty="0"/>
          </a:p>
          <a:p>
            <a:pPr marL="285750" indent="-285750">
              <a:buFontTx/>
              <a:buChar char="-"/>
            </a:pPr>
            <a:r>
              <a:rPr lang="en-US" sz="2000" dirty="0"/>
              <a:t>In the US, e-commerce sales grew from 0.6% of total retail sales in 1999 to 14.1% in 2019.</a:t>
            </a:r>
          </a:p>
          <a:p>
            <a:pPr marL="285750" indent="-285750">
              <a:buFontTx/>
              <a:buChar char="-"/>
            </a:pPr>
            <a:endParaRPr lang="en-US" sz="2000" dirty="0"/>
          </a:p>
          <a:p>
            <a:pPr marL="285750" indent="-285750">
              <a:buFontTx/>
              <a:buChar char="-"/>
            </a:pPr>
            <a:r>
              <a:rPr lang="en-US" sz="2000" dirty="0"/>
              <a:t>Over 12,000 physical stores closed in the US in 2019 due to the growth of e-commerce.</a:t>
            </a:r>
            <a:endParaRPr lang="LID4096" sz="2000" dirty="0"/>
          </a:p>
        </p:txBody>
      </p:sp>
    </p:spTree>
    <p:extLst>
      <p:ext uri="{BB962C8B-B14F-4D97-AF65-F5344CB8AC3E}">
        <p14:creationId xmlns:p14="http://schemas.microsoft.com/office/powerpoint/2010/main" val="71274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sz="3000" dirty="0"/>
              <a:t>E-commerce – Growing Fast…</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486182" y="1185280"/>
            <a:ext cx="3563936" cy="535354"/>
          </a:xfrm>
        </p:spPr>
        <p:txBody>
          <a:bodyPr/>
          <a:lstStyle/>
          <a:p>
            <a:r>
              <a:rPr lang="en-US" dirty="0"/>
              <a:t>SOUTH AFRICA</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486182" y="1881275"/>
            <a:ext cx="3563936" cy="3515555"/>
          </a:xfrm>
        </p:spPr>
        <p:txBody>
          <a:bodyPr>
            <a:normAutofit fontScale="92500" lnSpcReduction="10000"/>
          </a:bodyPr>
          <a:lstStyle/>
          <a:p>
            <a:pPr lvl="0"/>
            <a:r>
              <a:rPr lang="en-US" sz="1900" dirty="0"/>
              <a:t>The South African e-commerce market is expected to reach $9 billion by 2024, growing at a CAGR of 19%.</a:t>
            </a:r>
          </a:p>
          <a:p>
            <a:pPr lvl="0"/>
            <a:r>
              <a:rPr lang="en-US" sz="1900" dirty="0"/>
              <a:t>Major e-commerce players like Takealot, </a:t>
            </a:r>
            <a:r>
              <a:rPr lang="en-US" sz="1900" dirty="0" err="1"/>
              <a:t>Superbalist</a:t>
            </a:r>
            <a:r>
              <a:rPr lang="en-US" sz="1900" dirty="0"/>
              <a:t>, and </a:t>
            </a:r>
            <a:r>
              <a:rPr lang="en-US" sz="1900" dirty="0" err="1"/>
              <a:t>Zando</a:t>
            </a:r>
            <a:r>
              <a:rPr lang="en-US" sz="1900" dirty="0"/>
              <a:t> have </a:t>
            </a:r>
            <a:r>
              <a:rPr lang="en-US" sz="1900" dirty="0">
                <a:solidFill>
                  <a:srgbClr val="FF0000">
                    <a:alpha val="60000"/>
                  </a:srgbClr>
                </a:solidFill>
              </a:rPr>
              <a:t>disrupted traditional retail </a:t>
            </a:r>
            <a:r>
              <a:rPr lang="en-US" sz="1900" dirty="0"/>
              <a:t>in South Africa.</a:t>
            </a:r>
          </a:p>
          <a:p>
            <a:pPr lvl="0"/>
            <a:r>
              <a:rPr lang="en-US" sz="1900" dirty="0"/>
              <a:t>Takealot, the largest e-commerce platform in South Africa, has over 2 million registered users.</a:t>
            </a:r>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276891" y="1185280"/>
            <a:ext cx="3566160" cy="535354"/>
          </a:xfrm>
        </p:spPr>
        <p:txBody>
          <a:bodyPr/>
          <a:lstStyle/>
          <a:p>
            <a:r>
              <a:rPr lang="en-US" dirty="0"/>
              <a:t>KENYA</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34296" y="1881275"/>
            <a:ext cx="3508755" cy="3515555"/>
          </a:xfrm>
        </p:spPr>
        <p:txBody>
          <a:bodyPr>
            <a:normAutofit lnSpcReduction="10000"/>
          </a:bodyPr>
          <a:lstStyle/>
          <a:p>
            <a:pPr lvl="0"/>
            <a:r>
              <a:rPr lang="en-US" dirty="0"/>
              <a:t>The Kenyan e-commerce market reached $1.2 billion in 2019, growing at a CAGR of 25%.</a:t>
            </a:r>
          </a:p>
          <a:p>
            <a:pPr lvl="0"/>
            <a:r>
              <a:rPr lang="en-US" dirty="0"/>
              <a:t>Major e-commerce platforms like Jumia, </a:t>
            </a:r>
            <a:r>
              <a:rPr lang="en-US" dirty="0" err="1"/>
              <a:t>Kilimall</a:t>
            </a:r>
            <a:r>
              <a:rPr lang="en-US" dirty="0"/>
              <a:t>, and </a:t>
            </a:r>
            <a:r>
              <a:rPr lang="en-US" dirty="0" err="1"/>
              <a:t>Copia</a:t>
            </a:r>
            <a:r>
              <a:rPr lang="en-US" dirty="0"/>
              <a:t> have </a:t>
            </a:r>
            <a:r>
              <a:rPr lang="en-US" dirty="0">
                <a:solidFill>
                  <a:srgbClr val="FF0000">
                    <a:alpha val="60000"/>
                  </a:srgbClr>
                </a:solidFill>
              </a:rPr>
              <a:t>disrupted the traditional </a:t>
            </a:r>
            <a:r>
              <a:rPr lang="en-US" dirty="0"/>
              <a:t>retail landscape in Kenya.</a:t>
            </a:r>
          </a:p>
          <a:p>
            <a:pPr lvl="0"/>
            <a:r>
              <a:rPr lang="en-US" dirty="0" err="1"/>
              <a:t>Kilimall</a:t>
            </a:r>
            <a:r>
              <a:rPr lang="en-US" dirty="0"/>
              <a:t>, founded in 2014, has expanded its operations to Uganda and Nigeria, offering over 10 million products.</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074977" y="1185280"/>
            <a:ext cx="3566160" cy="535354"/>
          </a:xfrm>
        </p:spPr>
        <p:txBody>
          <a:bodyPr/>
          <a:lstStyle/>
          <a:p>
            <a:r>
              <a:rPr lang="en-US" dirty="0"/>
              <a:t>NIGERIA</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074977" y="1881275"/>
            <a:ext cx="3508755" cy="3515555"/>
          </a:xfrm>
        </p:spPr>
        <p:txBody>
          <a:bodyPr>
            <a:noAutofit/>
          </a:bodyPr>
          <a:lstStyle/>
          <a:p>
            <a:pPr lvl="0"/>
            <a:r>
              <a:rPr lang="en-US" dirty="0"/>
              <a:t>Rapid growth of e-commerce platforms like Jumia, </a:t>
            </a:r>
            <a:r>
              <a:rPr lang="en-US" dirty="0" err="1"/>
              <a:t>Konga</a:t>
            </a:r>
            <a:r>
              <a:rPr lang="en-US" dirty="0"/>
              <a:t>, and </a:t>
            </a:r>
            <a:r>
              <a:rPr lang="en-US" dirty="0" err="1"/>
              <a:t>PayPorte</a:t>
            </a:r>
            <a:r>
              <a:rPr lang="en-US" dirty="0"/>
              <a:t> has created competition for traditional.</a:t>
            </a:r>
          </a:p>
          <a:p>
            <a:pPr lvl="0"/>
            <a:r>
              <a:rPr lang="en-US" dirty="0"/>
              <a:t>Nigeria's e-commerce market is projected to reach $29 billion by 2025, with a CAGR of 21%.</a:t>
            </a:r>
          </a:p>
          <a:p>
            <a:pPr lvl="0"/>
            <a:r>
              <a:rPr lang="en-US" dirty="0"/>
              <a:t>Traditional retailers have experienced a decline in foot </a:t>
            </a:r>
            <a:r>
              <a:rPr lang="en-US" dirty="0" err="1"/>
              <a:t>traffic.n</a:t>
            </a:r>
            <a:r>
              <a:rPr lang="en-US" dirty="0"/>
              <a:t> response, many brick and mortar retailers are adopting omnichannel strategies, </a:t>
            </a:r>
            <a:r>
              <a:rPr lang="en-US" dirty="0">
                <a:solidFill>
                  <a:srgbClr val="FF0000">
                    <a:alpha val="60000"/>
                  </a:srgbClr>
                </a:solidFill>
              </a:rPr>
              <a:t>integrating online and offline sales channels </a:t>
            </a:r>
            <a:r>
              <a:rPr lang="en-US" dirty="0"/>
              <a:t>to stay competitive.</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spTree>
    <p:extLst>
      <p:ext uri="{BB962C8B-B14F-4D97-AF65-F5344CB8AC3E}">
        <p14:creationId xmlns:p14="http://schemas.microsoft.com/office/powerpoint/2010/main" val="111648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a:lstStyle/>
          <a:p>
            <a:r>
              <a:rPr lang="en-US" sz="3000" dirty="0"/>
              <a:t>Case Study 3 – Financing Brokers i.e., Banks</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
        <p:nvSpPr>
          <p:cNvPr id="3" name="TextBox 2">
            <a:extLst>
              <a:ext uri="{FF2B5EF4-FFF2-40B4-BE49-F238E27FC236}">
                <a16:creationId xmlns:a16="http://schemas.microsoft.com/office/drawing/2014/main" id="{B21D9FA2-90F6-8243-5AF7-D08ACD784FF3}"/>
              </a:ext>
            </a:extLst>
          </p:cNvPr>
          <p:cNvSpPr txBox="1"/>
          <p:nvPr/>
        </p:nvSpPr>
        <p:spPr>
          <a:xfrm>
            <a:off x="614564" y="1536174"/>
            <a:ext cx="9591340" cy="2862322"/>
          </a:xfrm>
          <a:prstGeom prst="rect">
            <a:avLst/>
          </a:prstGeom>
          <a:noFill/>
        </p:spPr>
        <p:txBody>
          <a:bodyPr wrap="square">
            <a:spAutoFit/>
          </a:bodyPr>
          <a:lstStyle/>
          <a:p>
            <a:endParaRPr lang="en-US" sz="2000" dirty="0"/>
          </a:p>
          <a:p>
            <a:pPr marL="342900" indent="-342900">
              <a:buFontTx/>
              <a:buChar char="-"/>
            </a:pPr>
            <a:r>
              <a:rPr lang="en-US" sz="2000" dirty="0"/>
              <a:t>Online and mobile banking have reduced the need for physical bank branches.</a:t>
            </a:r>
          </a:p>
          <a:p>
            <a:endParaRPr lang="en-US" sz="2000" dirty="0"/>
          </a:p>
          <a:p>
            <a:pPr marL="342900" indent="-342900">
              <a:buFontTx/>
              <a:buChar char="-"/>
            </a:pPr>
            <a:r>
              <a:rPr lang="en-US" sz="2000" dirty="0"/>
              <a:t>In the UK, the number of bank branches declined by 34% between 2010 and 2018.</a:t>
            </a:r>
          </a:p>
          <a:p>
            <a:endParaRPr lang="en-US" sz="2000" dirty="0"/>
          </a:p>
          <a:p>
            <a:pPr marL="342900" indent="-342900">
              <a:buFontTx/>
              <a:buChar char="-"/>
            </a:pPr>
            <a:r>
              <a:rPr lang="en-US" sz="2000" dirty="0"/>
              <a:t>71% of UK adults used online banking in 2019, and 51% used mobile banking.</a:t>
            </a:r>
          </a:p>
          <a:p>
            <a:endParaRPr lang="en-US" sz="2000" dirty="0"/>
          </a:p>
          <a:p>
            <a:r>
              <a:rPr lang="en-US" sz="2000" dirty="0"/>
              <a:t>-   In Kenya, mobile banking platform M-</a:t>
            </a:r>
            <a:r>
              <a:rPr lang="en-US" sz="2000" dirty="0" err="1"/>
              <a:t>Pesa</a:t>
            </a:r>
            <a:r>
              <a:rPr lang="en-US" sz="2000" dirty="0"/>
              <a:t> has over 30 million users, with transactions equivalent to 44% of the country's GDP.</a:t>
            </a:r>
          </a:p>
        </p:txBody>
      </p:sp>
    </p:spTree>
    <p:extLst>
      <p:ext uri="{BB962C8B-B14F-4D97-AF65-F5344CB8AC3E}">
        <p14:creationId xmlns:p14="http://schemas.microsoft.com/office/powerpoint/2010/main" val="203801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sz="3000" dirty="0"/>
              <a:t>Banking – Beginning to Dominate …</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486183" y="1345921"/>
            <a:ext cx="3563936" cy="535354"/>
          </a:xfrm>
        </p:spPr>
        <p:txBody>
          <a:bodyPr/>
          <a:lstStyle/>
          <a:p>
            <a:r>
              <a:rPr lang="en-US" dirty="0"/>
              <a:t>KENYA</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486183" y="2041916"/>
            <a:ext cx="3563936" cy="3515555"/>
          </a:xfrm>
        </p:spPr>
        <p:txBody>
          <a:bodyPr>
            <a:normAutofit/>
          </a:bodyPr>
          <a:lstStyle/>
          <a:p>
            <a:pPr lvl="0"/>
            <a:r>
              <a:rPr lang="en-US" sz="1900" dirty="0"/>
              <a:t>Mobile banking platform M-</a:t>
            </a:r>
            <a:r>
              <a:rPr lang="en-US" sz="1900" dirty="0" err="1"/>
              <a:t>Pesa</a:t>
            </a:r>
            <a:r>
              <a:rPr lang="en-US" sz="1900" dirty="0"/>
              <a:t> has over 30 million users in Kenya.</a:t>
            </a:r>
          </a:p>
          <a:p>
            <a:pPr lvl="0"/>
            <a:r>
              <a:rPr lang="en-US" sz="1900" dirty="0"/>
              <a:t>Transactions through M-</a:t>
            </a:r>
            <a:r>
              <a:rPr lang="en-US" sz="1900" dirty="0" err="1"/>
              <a:t>Pesa</a:t>
            </a:r>
            <a:r>
              <a:rPr lang="en-US" sz="1900" dirty="0"/>
              <a:t> are equivalent to 44% of the country's GDP.</a:t>
            </a:r>
          </a:p>
          <a:p>
            <a:pPr lvl="0"/>
            <a:r>
              <a:rPr lang="en-US" sz="1900" dirty="0"/>
              <a:t>The success of M-</a:t>
            </a:r>
            <a:r>
              <a:rPr lang="en-US" sz="1900" dirty="0" err="1"/>
              <a:t>Pesa</a:t>
            </a:r>
            <a:r>
              <a:rPr lang="en-US" sz="1900" dirty="0"/>
              <a:t> has led to a </a:t>
            </a:r>
            <a:r>
              <a:rPr lang="en-US" sz="1900" dirty="0">
                <a:solidFill>
                  <a:srgbClr val="FF0000">
                    <a:alpha val="60000"/>
                  </a:srgbClr>
                </a:solidFill>
              </a:rPr>
              <a:t>decline</a:t>
            </a:r>
            <a:r>
              <a:rPr lang="en-US" sz="1900" dirty="0"/>
              <a:t> in the use of traditional banking services.</a:t>
            </a:r>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276892" y="1345921"/>
            <a:ext cx="3566160" cy="535354"/>
          </a:xfrm>
        </p:spPr>
        <p:txBody>
          <a:bodyPr/>
          <a:lstStyle/>
          <a:p>
            <a:r>
              <a:rPr lang="en-US" dirty="0"/>
              <a:t>NIGERIA</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34297" y="2041916"/>
            <a:ext cx="3508755" cy="3515555"/>
          </a:xfrm>
        </p:spPr>
        <p:txBody>
          <a:bodyPr>
            <a:normAutofit/>
          </a:bodyPr>
          <a:lstStyle/>
          <a:p>
            <a:pPr lvl="0"/>
            <a:r>
              <a:rPr lang="en-US" sz="1800" dirty="0"/>
              <a:t>Nigeria has seen rapid growth in digital banking and fintech startups like </a:t>
            </a:r>
            <a:r>
              <a:rPr lang="en-US" sz="1800" dirty="0" err="1"/>
              <a:t>Paystack</a:t>
            </a:r>
            <a:r>
              <a:rPr lang="en-US" sz="1800" dirty="0"/>
              <a:t> and </a:t>
            </a:r>
            <a:r>
              <a:rPr lang="en-US" sz="1800" dirty="0" err="1"/>
              <a:t>Flutterwave</a:t>
            </a:r>
            <a:r>
              <a:rPr lang="en-US" sz="1800" dirty="0"/>
              <a:t>.</a:t>
            </a:r>
          </a:p>
          <a:p>
            <a:pPr lvl="0"/>
            <a:r>
              <a:rPr lang="en-US" sz="1800" dirty="0"/>
              <a:t>In 2019, 77% of Nigerian adults had a mobile money account, up from 12% in 2014.</a:t>
            </a:r>
          </a:p>
          <a:p>
            <a:pPr lvl="0"/>
            <a:r>
              <a:rPr lang="en-US" sz="1800" dirty="0"/>
              <a:t> The Central Bank of Nigeria reported a 50% </a:t>
            </a:r>
            <a:r>
              <a:rPr lang="en-US" sz="1800" dirty="0">
                <a:solidFill>
                  <a:srgbClr val="FF0000">
                    <a:alpha val="60000"/>
                  </a:srgbClr>
                </a:solidFill>
              </a:rPr>
              <a:t>reduction in the number of bank branches </a:t>
            </a:r>
            <a:r>
              <a:rPr lang="en-US" sz="1800" dirty="0"/>
              <a:t>between 2000 and 2017.</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074978" y="1345921"/>
            <a:ext cx="3566160" cy="535354"/>
          </a:xfrm>
        </p:spPr>
        <p:txBody>
          <a:bodyPr/>
          <a:lstStyle/>
          <a:p>
            <a:r>
              <a:rPr lang="en-US" dirty="0"/>
              <a:t>India</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074978" y="2041916"/>
            <a:ext cx="3508755" cy="3515555"/>
          </a:xfrm>
        </p:spPr>
        <p:txBody>
          <a:bodyPr>
            <a:noAutofit/>
          </a:bodyPr>
          <a:lstStyle/>
          <a:p>
            <a:pPr lvl="0"/>
            <a:r>
              <a:rPr lang="en-US" sz="1800" dirty="0"/>
              <a:t> India has experienced a surge in digital banking adoption, driven by initiatives like the Jan Dhan Yojana and the Unified Payments Interface (UPI).</a:t>
            </a:r>
          </a:p>
          <a:p>
            <a:pPr lvl="0"/>
            <a:r>
              <a:rPr lang="en-US" sz="1800" dirty="0"/>
              <a:t>The number of digital transactions in India increased from 2.4 billion in 2013-14 to 31.3 billion in 2018-19.</a:t>
            </a:r>
          </a:p>
          <a:p>
            <a:pPr lvl="0"/>
            <a:r>
              <a:rPr lang="en-US" sz="1800" dirty="0"/>
              <a:t>Traditional banks in India have been </a:t>
            </a:r>
            <a:r>
              <a:rPr lang="en-US" sz="1800" dirty="0">
                <a:solidFill>
                  <a:srgbClr val="FF0000">
                    <a:alpha val="60000"/>
                  </a:srgbClr>
                </a:solidFill>
              </a:rPr>
              <a:t>closing branches </a:t>
            </a:r>
            <a:r>
              <a:rPr lang="en-US" sz="1800" dirty="0"/>
              <a:t>and investing in digital banking solutions to stay competitive.</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10048774" y="6533238"/>
            <a:ext cx="1692274" cy="153888"/>
          </a:xfrm>
        </p:spPr>
        <p:txBody>
          <a:bodyPr/>
          <a:lstStyle/>
          <a:p>
            <a:fld id="{DBA1B0FB-D917-4C8C-928F-313BD683BF39}" type="slidenum">
              <a:rPr lang="en-US" smtClean="0"/>
              <a:pPr/>
              <a:t>9</a:t>
            </a:fld>
            <a:endParaRPr lang="en-US" dirty="0"/>
          </a:p>
        </p:txBody>
      </p:sp>
    </p:spTree>
    <p:extLst>
      <p:ext uri="{BB962C8B-B14F-4D97-AF65-F5344CB8AC3E}">
        <p14:creationId xmlns:p14="http://schemas.microsoft.com/office/powerpoint/2010/main" val="2501954537"/>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{DDD3F951-0943-42EE-8E81-98B5DC3E8F25}tf33713516_win32</Template>
  <TotalTime>572</TotalTime>
  <Words>2684</Words>
  <Application>Microsoft Office PowerPoint</Application>
  <PresentationFormat>Widescreen</PresentationFormat>
  <Paragraphs>249</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 MT</vt:lpstr>
      <vt:lpstr>Walbaum Display</vt:lpstr>
      <vt:lpstr>3DFloatVTI</vt:lpstr>
      <vt:lpstr>Re-Think, Re-Energize, Re-Shape  5th Annual IBAU  Conference   May 2023     </vt:lpstr>
      <vt:lpstr>Agenda</vt:lpstr>
      <vt:lpstr>Setting the Scene: Impact of Technology on Traditional Brokers </vt:lpstr>
      <vt:lpstr>Case Study 1 – Transport Brokers i.e., Travel Agencies</vt:lpstr>
      <vt:lpstr>Online Travel Agencies (OTAs) – Big $$, Growing Fast…</vt:lpstr>
      <vt:lpstr>Case Study 2 – Goods Brokers i.e., Retail</vt:lpstr>
      <vt:lpstr>E-commerce – Growing Fast…</vt:lpstr>
      <vt:lpstr>Case Study 3 – Financing Brokers i.e., Banks</vt:lpstr>
      <vt:lpstr>Banking – Beginning to Dominate …</vt:lpstr>
      <vt:lpstr>Case Study 4 – Transport Brokers i.e., Ride-Hailing</vt:lpstr>
      <vt:lpstr>Ride-Hailing – Growing Fast…</vt:lpstr>
      <vt:lpstr>Case Study 5 – Real Estate Brokers</vt:lpstr>
      <vt:lpstr>Real Estate Brokers – Providing Scale and Innovation …</vt:lpstr>
      <vt:lpstr>Case Study 6 – Stock Brokers </vt:lpstr>
      <vt:lpstr>Stock Brokers – Eating traditional player’s pie …</vt:lpstr>
      <vt:lpstr>Case Study 7 – Insurance-Brokers – Online Comparison Platforms</vt:lpstr>
      <vt:lpstr>Insurance Brokers – Online Comparison Platforms</vt:lpstr>
      <vt:lpstr>Case Study 7 – Insurance-Brokers – Direct-to-Consumer Insurance                             InsurTech </vt:lpstr>
      <vt:lpstr>Insurance Brokers – Direct-to-Consumer Insurance i.e., InsurTech</vt:lpstr>
      <vt:lpstr>The headwinds and tailwinds…</vt:lpstr>
      <vt:lpstr>Given the scene that’s set, what is Re-thinking, Re-energizing, Re-shaping really for?  WINNING</vt:lpstr>
      <vt:lpstr>Strategy: Playing to Win and Not Playing to Play. </vt:lpstr>
      <vt:lpstr>1. Winning Statement: What does winning mean to you?  2. Where to play in order to win?  3. How to play in the chosen area, in order to win?  4. Capabilities required for the how.  5. Management systems.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Re-Energy </dc:title>
  <dc:creator>David Nanambi Wakyiku</dc:creator>
  <cp:lastModifiedBy>David Nanambi Wakyiku</cp:lastModifiedBy>
  <cp:revision>1</cp:revision>
  <dcterms:created xsi:type="dcterms:W3CDTF">2023-05-17T20:32:55Z</dcterms:created>
  <dcterms:modified xsi:type="dcterms:W3CDTF">2023-05-18T06:05:44Z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